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6"/>
  </p:notesMasterIdLst>
  <p:handoutMasterIdLst>
    <p:handoutMasterId r:id="rId27"/>
  </p:handoutMasterIdLst>
  <p:sldIdLst>
    <p:sldId id="256" r:id="rId2"/>
    <p:sldId id="904" r:id="rId3"/>
    <p:sldId id="942" r:id="rId4"/>
    <p:sldId id="923" r:id="rId5"/>
    <p:sldId id="941" r:id="rId6"/>
    <p:sldId id="929" r:id="rId7"/>
    <p:sldId id="930" r:id="rId8"/>
    <p:sldId id="948" r:id="rId9"/>
    <p:sldId id="949" r:id="rId10"/>
    <p:sldId id="950" r:id="rId11"/>
    <p:sldId id="951" r:id="rId12"/>
    <p:sldId id="931" r:id="rId13"/>
    <p:sldId id="953" r:id="rId14"/>
    <p:sldId id="954" r:id="rId15"/>
    <p:sldId id="943" r:id="rId16"/>
    <p:sldId id="935" r:id="rId17"/>
    <p:sldId id="944" r:id="rId18"/>
    <p:sldId id="936" r:id="rId19"/>
    <p:sldId id="937" r:id="rId20"/>
    <p:sldId id="945" r:id="rId21"/>
    <p:sldId id="947" r:id="rId22"/>
    <p:sldId id="940" r:id="rId23"/>
    <p:sldId id="922" r:id="rId24"/>
    <p:sldId id="775"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84" userDrawn="1">
          <p15:clr>
            <a:srgbClr val="A4A3A4"/>
          </p15:clr>
        </p15:guide>
        <p15:guide id="2" pos="144" userDrawn="1">
          <p15:clr>
            <a:srgbClr val="A4A3A4"/>
          </p15:clr>
        </p15:guide>
        <p15:guide id="3" pos="192" userDrawn="1">
          <p15:clr>
            <a:srgbClr val="A4A3A4"/>
          </p15:clr>
        </p15:guide>
        <p15:guide id="4" orient="horz" pos="2916" userDrawn="1">
          <p15:clr>
            <a:srgbClr val="A4A3A4"/>
          </p15:clr>
        </p15:guide>
        <p15:guide id="5" orient="horz" pos="2355"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69" userDrawn="1">
          <p15:clr>
            <a:srgbClr val="A4A3A4"/>
          </p15:clr>
        </p15:guide>
        <p15:guide id="12" orient="horz" pos="13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Hess" initials="" lastIdx="1" clrIdx="0"/>
  <p:cmAuthor id="2" name="Matt Kennedy" initials="" lastIdx="1" clrIdx="1"/>
  <p:cmAuthor id="3" name="Andrew Lampit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07A97"/>
    <a:srgbClr val="CA5F14"/>
    <a:srgbClr val="8031A7"/>
    <a:srgbClr val="FAB200"/>
    <a:srgbClr val="7D5900"/>
    <a:srgbClr val="FFE29E"/>
    <a:srgbClr val="FFF4D6"/>
    <a:srgbClr val="FFC72C"/>
    <a:srgbClr val="FFD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13"/>
    <p:restoredTop sz="76959" autoAdjust="0"/>
  </p:normalViewPr>
  <p:slideViewPr>
    <p:cSldViewPr snapToGrid="0" snapToObjects="1">
      <p:cViewPr varScale="1">
        <p:scale>
          <a:sx n="116" d="100"/>
          <a:sy n="116" d="100"/>
        </p:scale>
        <p:origin x="1062" y="114"/>
      </p:cViewPr>
      <p:guideLst>
        <p:guide pos="4584"/>
        <p:guide pos="144"/>
        <p:guide pos="192"/>
        <p:guide orient="horz" pos="2916"/>
        <p:guide orient="horz" pos="2355"/>
        <p:guide orient="horz" pos="1491"/>
        <p:guide pos="288"/>
        <p:guide pos="1176"/>
        <p:guide pos="2880"/>
        <p:guide pos="2077"/>
        <p:guide orient="horz" pos="869"/>
        <p:guide orient="horz" pos="133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6/24/2019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Welcome to the DataStax Spark-SQL workshop.</a:t>
            </a:r>
            <a:endParaRPr sz="1100" b="0" i="0" u="none" strike="noStrike" cap="none" dirty="0">
              <a:solidFill>
                <a:schemeClr val="dk1"/>
              </a:solidFill>
              <a:latin typeface="Arial"/>
              <a:ea typeface="Arial"/>
              <a:cs typeface="Arial"/>
              <a:sym typeface="Arial"/>
            </a:endParaRPr>
          </a:p>
        </p:txBody>
      </p:sp>
      <p:sp>
        <p:nvSpPr>
          <p:cNvPr id="189" name="Shape 189"/>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381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Workers assign executors for specific tasks.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340964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Executors perform the actual computing tasks and return results directly to the client.</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60438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 Analytics capability is a crucial addition to core Cassandra capabilities.  Cassandra is the worlds’ best database for high-speed, high-volume OLTP needs.  However, large enterprise applications also have other related needs that Cassandra is not designed to solve.  </a:t>
            </a:r>
          </a:p>
          <a:p>
            <a:pPr marL="158750" indent="0">
              <a:buNone/>
            </a:pPr>
            <a:endParaRPr lang="en-US" dirty="0"/>
          </a:p>
          <a:p>
            <a:pPr marL="158750" indent="0">
              <a:buNone/>
            </a:pPr>
            <a:r>
              <a:rPr lang="en-US" dirty="0"/>
              <a:t>Some of the most important of these analytic needs are shown here, in descending order of the time they consume.  First, large-scale data movement between external systems and Cassandra is a very common enterprise need.  This type of use case is often called Extract-Transform-Load, or ETL.  Spark-SQL fills this need very well.</a:t>
            </a:r>
          </a:p>
          <a:p>
            <a:pPr marL="158750" indent="0">
              <a:buNone/>
            </a:pPr>
            <a:endParaRPr lang="en-US" dirty="0"/>
          </a:p>
          <a:p>
            <a:pPr marL="158750" indent="0">
              <a:buNone/>
            </a:pPr>
            <a:r>
              <a:rPr lang="en-US" dirty="0"/>
              <a:t>Smaller-scale data manipulation in terms of periodic batch jobs is also a common need.  For example, imagine a retail web site where consumers write reviews of products.  Cassandra is well-suited to handle this use case.  However, we also typically want to provide an *average* review rating that aggregates all reviews for a product.  In this case, we will need a periodic batch job that performs this aggregation, which is poorly suited to the capabilities of core Cassandra.  Spark-SQL fits this need very well.</a:t>
            </a:r>
          </a:p>
          <a:p>
            <a:pPr marL="158750" indent="0">
              <a:buNone/>
            </a:pPr>
            <a:endParaRPr lang="en-US" dirty="0"/>
          </a:p>
          <a:p>
            <a:pPr marL="158750" indent="0">
              <a:buNone/>
            </a:pPr>
            <a:r>
              <a:rPr lang="en-US" dirty="0"/>
              <a:t>Next we have the need for Interactive ad hoc queries, often executed by Business Analysts and Data Scientists.  As we shall see, Spark-SQL falls into this category.  Core Cassandra provides excellent response times for pre-planned queries, but is not well-suited to ad hoc query requirements, which may require traversal of all nodes on a cluster.  Spark fills this need.</a:t>
            </a:r>
          </a:p>
          <a:p>
            <a:pPr marL="158750" indent="0">
              <a:buNone/>
            </a:pPr>
            <a:endParaRPr lang="en-US" dirty="0"/>
          </a:p>
          <a:p>
            <a:pPr marL="158750" indent="0">
              <a:buNone/>
            </a:pPr>
            <a:r>
              <a:rPr lang="en-US" dirty="0"/>
              <a:t>Finally, many use cases require Cassandra to ingest streaming data from external systems.  Again, Spark is an excellent choice for this type of use case.  However, Spark Streaming is beyond the scope of this workshop.</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12</a:t>
            </a:fld>
            <a:endParaRPr lang="en-US" dirty="0"/>
          </a:p>
        </p:txBody>
      </p:sp>
    </p:spTree>
    <p:extLst>
      <p:ext uri="{BB962C8B-B14F-4D97-AF65-F5344CB8AC3E}">
        <p14:creationId xmlns:p14="http://schemas.microsoft.com/office/powerpoint/2010/main" val="412760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let’s take note of an architecture choice that is commonly with </a:t>
            </a:r>
            <a:r>
              <a:rPr lang="en-US" dirty="0" err="1"/>
              <a:t>with</a:t>
            </a:r>
            <a:r>
              <a:rPr lang="en-US" dirty="0"/>
              <a:t> DSE Analytics and Spark.  Here we see a DSE cluster that is divided into two data centers, named Operations and Analytics.  The Operations data center runs Core DSE, perhaps with Search enabled.  However, it does not run Analytics.  Most real-time users connect to this data center.  </a:t>
            </a:r>
          </a:p>
          <a:p>
            <a:pPr marL="158750" indent="0">
              <a:buNone/>
            </a:pPr>
            <a:endParaRPr lang="en-US" dirty="0"/>
          </a:p>
          <a:p>
            <a:pPr marL="158750" indent="0">
              <a:buNone/>
            </a:pPr>
            <a:r>
              <a:rPr lang="en-US" dirty="0"/>
              <a:t>The Analytics data center runs Spark.  This ensures that complex Analytics jobs do not impact performance in the Operations data center.  Note, however, that data is still seamlessly replicated across both data centers.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425129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special capability of </a:t>
            </a:r>
            <a:r>
              <a:rPr lang="en-US" dirty="0" err="1"/>
              <a:t>AlwaysOnSQL</a:t>
            </a:r>
            <a:r>
              <a:rPr lang="en-US" dirty="0"/>
              <a:t> is possible because DSE allocates a set of Spark Workers that are always running and listening for new client connections from standard JDBC and ODBC client drivers.  These workers use the power of Spark SQL to satisfy client requests.  This means that Business Analysts can continue using their favorite data visualization tools for Cassandra data.  In addition, DSE governs concurrent requests from these connections to ensure that a burst of client requests do not affect performance.</a:t>
            </a:r>
          </a:p>
          <a:p>
            <a:pPr marL="158750" indent="0">
              <a:buNone/>
            </a:pPr>
            <a:endParaRPr lang="en-US" dirty="0"/>
          </a:p>
          <a:p>
            <a:pPr marL="158750" indent="0">
              <a:buNone/>
            </a:pPr>
            <a:r>
              <a:rPr lang="en-US" dirty="0"/>
              <a:t>You can use </a:t>
            </a:r>
            <a:r>
              <a:rPr lang="en-US" dirty="0" err="1"/>
              <a:t>AlwaysOnSQL</a:t>
            </a:r>
            <a:r>
              <a:rPr lang="en-US" dirty="0"/>
              <a:t> to perform just about any type of SQL work against a single Cassandra database.</a:t>
            </a:r>
          </a:p>
          <a:p>
            <a:pPr marL="158750" indent="0">
              <a:buNone/>
            </a:pPr>
            <a:endParaRPr lang="en-US" dirty="0"/>
          </a:p>
          <a:p>
            <a:pPr marL="158750" indent="0">
              <a:buNone/>
            </a:pPr>
            <a:r>
              <a:rPr lang="en-US" dirty="0"/>
              <a:t>Spark-SQL does not use the JDBC/ODBC paradigm.  Instead, it uses the high-level Spark-SQL API.  As we will see in our labs, this API lets us use Cassandra along with other data sources, and view the entire collection of data as a single database.  It also provides more fine-grained control of resource usage per job.  It’s a good choice for more advanced work.</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194934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37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all imaginary employees of an Investment Management firm called </a:t>
            </a:r>
            <a:r>
              <a:rPr lang="en-US" dirty="0" err="1"/>
              <a:t>RightVest</a:t>
            </a:r>
            <a:r>
              <a:rPr lang="en-US" dirty="0"/>
              <a:t>.  </a:t>
            </a:r>
            <a:r>
              <a:rPr lang="en-US" dirty="0" err="1"/>
              <a:t>RightVest</a:t>
            </a:r>
            <a:r>
              <a:rPr lang="en-US" dirty="0"/>
              <a:t> aims to disrupt the market for Ethical Investing.  Ethical Investing is a term used by investors who want to avoid investing in businesses that they perceive as acting in some anti-social manner.  For example, some investors want avoid businesses that do not treat animals humanely.  Some want to avoid tobacco businesses, or weapon businesses, and so on.</a:t>
            </a:r>
          </a:p>
          <a:p>
            <a:pPr marL="158750" indent="0">
              <a:buNone/>
            </a:pPr>
            <a:endParaRPr lang="en-US" dirty="0"/>
          </a:p>
          <a:p>
            <a:pPr marL="158750" indent="0">
              <a:buNone/>
            </a:pPr>
            <a:r>
              <a:rPr lang="en-US" dirty="0"/>
              <a:t>And that’s what makes Ethical Investing so hard.  Every investor has a different set of concerns.  It’s also very difficult to determine how businesses stack up against each of these ethical concerns, especially as things change over time.  Because of the high degree of manual effort involved, Ethical Investing today is generally limited to very wealthy investors, because the cost of customer service is so high.</a:t>
            </a:r>
          </a:p>
          <a:p>
            <a:pPr marL="158750" indent="0">
              <a:buNone/>
            </a:pPr>
            <a:endParaRPr lang="en-US" dirty="0"/>
          </a:p>
          <a:p>
            <a:pPr marL="158750" indent="0">
              <a:buNone/>
            </a:pPr>
            <a:r>
              <a:rPr lang="en-US" dirty="0"/>
              <a:t>&lt;CLICK&gt; </a:t>
            </a:r>
            <a:r>
              <a:rPr lang="en-US" dirty="0" err="1"/>
              <a:t>RightVest</a:t>
            </a:r>
            <a:r>
              <a:rPr lang="en-US" dirty="0"/>
              <a:t> aims to change all that.  They have invested millions in building a software application called </a:t>
            </a:r>
            <a:r>
              <a:rPr lang="en-US" dirty="0" err="1"/>
              <a:t>Etho</a:t>
            </a:r>
            <a:r>
              <a:rPr lang="en-US" dirty="0"/>
              <a:t>-Tron.  </a:t>
            </a:r>
            <a:r>
              <a:rPr lang="en-US" dirty="0" err="1"/>
              <a:t>Etho</a:t>
            </a:r>
            <a:r>
              <a:rPr lang="en-US" dirty="0"/>
              <a:t>-Tron uses machine learning to continually ingest news feeds, social media, and so on, in order to monitor and update ethical ratings of all investment vehicles.  Each investment vehicle is rated across 11 areas of concern, on a scale from 1 (least compliant) to 5 (most compliant).  </a:t>
            </a:r>
          </a:p>
          <a:p>
            <a:pPr marL="158750" indent="0">
              <a:buNone/>
            </a:pPr>
            <a:endParaRPr lang="en-US" dirty="0"/>
          </a:p>
          <a:p>
            <a:pPr marL="158750" indent="0">
              <a:buNone/>
            </a:pPr>
            <a:r>
              <a:rPr lang="en-US" dirty="0"/>
              <a:t>&lt;CLICK&gt; Investors work with Customer Service Reps to build portfolios.  As ratings change, though, some investment vehicles become non-compliant with the investor’s desires.  We have to detect these conditions and provide a way for investors to re-balance their portfolios.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16</a:t>
            </a:fld>
            <a:endParaRPr lang="en-US" dirty="0"/>
          </a:p>
        </p:txBody>
      </p:sp>
    </p:spTree>
    <p:extLst>
      <p:ext uri="{BB962C8B-B14F-4D97-AF65-F5344CB8AC3E}">
        <p14:creationId xmlns:p14="http://schemas.microsoft.com/office/powerpoint/2010/main" val="2562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50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all have access to a cluster that holds the labs.  This cluster has DSE installed.</a:t>
            </a:r>
          </a:p>
          <a:p>
            <a:pPr marL="158750" indent="0">
              <a:buNone/>
            </a:pPr>
            <a:endParaRPr lang="en-US" dirty="0"/>
          </a:p>
          <a:p>
            <a:pPr marL="158750" indent="0">
              <a:buNone/>
            </a:pPr>
            <a:r>
              <a:rPr lang="en-US" dirty="0"/>
              <a:t>We also have Zeppelin installed.  This is a Notebook application that lets us build and test Spark-SQL functionality.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18</a:t>
            </a:fld>
            <a:endParaRPr lang="en-US" dirty="0"/>
          </a:p>
        </p:txBody>
      </p:sp>
    </p:spTree>
    <p:extLst>
      <p:ext uri="{BB962C8B-B14F-4D97-AF65-F5344CB8AC3E}">
        <p14:creationId xmlns:p14="http://schemas.microsoft.com/office/powerpoint/2010/main" val="378564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Notebooks contain cells with instructions…</a:t>
            </a:r>
          </a:p>
          <a:p>
            <a:pPr marL="158750" indent="0">
              <a:buNone/>
            </a:pPr>
            <a:endParaRPr lang="en-US" dirty="0"/>
          </a:p>
          <a:p>
            <a:pPr marL="158750" indent="0">
              <a:buNone/>
            </a:pPr>
            <a:r>
              <a:rPr lang="en-US" dirty="0"/>
              <a:t>&lt;CLICK&gt; As well as cells for Spark and Cassandra operations.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79112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ppt).  Then I’ll introduce the bare minimum we’ll need to understand about DSE and Spark-SQL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Spark-SQL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26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0240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302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These resources will help you go deeper on Spark-SQL.</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22</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308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Q&amp;A</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23</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1830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24</a:t>
            </a:fld>
            <a:endParaRPr lang="en-US" dirty="0"/>
          </a:p>
        </p:txBody>
      </p:sp>
    </p:spTree>
    <p:extLst>
      <p:ext uri="{BB962C8B-B14F-4D97-AF65-F5344CB8AC3E}">
        <p14:creationId xmlns:p14="http://schemas.microsoft.com/office/powerpoint/2010/main" val="222697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82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get hands-on, I want to give a very high-level overview of some DSE internals that are important to understand.</a:t>
            </a:r>
          </a:p>
          <a:p>
            <a:pPr marL="158750" indent="0">
              <a:buNone/>
            </a:pPr>
            <a:endParaRPr lang="en-US" dirty="0"/>
          </a:p>
          <a:p>
            <a:pPr marL="158750" indent="0">
              <a:buNone/>
            </a:pPr>
            <a:r>
              <a:rPr lang="en-US" dirty="0"/>
              <a:t>We’re going to assume that you have a basic level of Cassandra knowledge, but we’ll review components of Primary keys, and see how they differ between Cassandra and relational.  Then we’ll give a broad overview of Spark, which is the heart of DSE’s analytics capabilities.  Spark-SQL uses Spark, so we’ll see how they are connected.</a:t>
            </a:r>
          </a:p>
          <a:p>
            <a:pPr marL="158750" indent="0">
              <a:buNone/>
            </a:pPr>
            <a:endParaRPr lang="en-US" dirty="0"/>
          </a:p>
          <a:p>
            <a:pPr marL="158750" indent="0">
              <a:buNone/>
            </a:pPr>
            <a:r>
              <a:rPr lang="en-US" dirty="0"/>
              <a:t>&lt;CLICK&gt; For all of these topics, we’ll be taking a very broad-brush approach.  There are many different configuration options and use-case possibilities, and in the interest of time it is essential that we don’t get too far into the weeds.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12958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move on, let’s quickly recap the parts of a Primary Key</a:t>
            </a:r>
          </a:p>
          <a:p>
            <a:pPr marL="158750" indent="0">
              <a:buNone/>
            </a:pPr>
            <a:endParaRPr lang="en-US" dirty="0"/>
          </a:p>
          <a:p>
            <a:pPr marL="158750" indent="0">
              <a:buNone/>
            </a:pPr>
            <a:r>
              <a:rPr lang="en-US" dirty="0"/>
              <a:t>&lt;CLICK&gt; The Partition Key is the high-order part of the Primary Key.  It can consist of one or more columns.  The Partition Key is hashed to point to the cluster node where it resides.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Clustering Columns are the low-order part of the Primary Key.  Since a partition might hold many rows, the clustering columns are necessary in order to provide uniqueness for each row in the partition.  The clustering columns also define the sort order for rows in the partition.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The Primary Key is made up of both the Partition Key and the Clustering Columns.  This is different from SQL keys, which simply define uniqueness.  Spark-SQL  helps us mitigate these differences.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364882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Spark is an Apache project.  Apache itself defines Spark as a “lightning-fast unified analytics engine.”  A good way to begin getting your head around Spark is to think of it as “in-memory Hadoop,” because it is great for performing map-reduce-centric manipulation of very large data sets.  </a:t>
            </a:r>
          </a:p>
          <a:p>
            <a:pPr marL="158750" indent="0">
              <a:buNone/>
            </a:pPr>
            <a:endParaRPr lang="en-US" dirty="0"/>
          </a:p>
          <a:p>
            <a:pPr marL="158750" indent="0">
              <a:buNone/>
            </a:pPr>
            <a:r>
              <a:rPr lang="en-US" dirty="0"/>
              <a:t>&lt;CLICK&gt; In fact, Apache highlights this by comparing itself to Hadoop, and noting that Spark is 100 times faster.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6</a:t>
            </a:fld>
            <a:endParaRPr lang="en-US" dirty="0"/>
          </a:p>
        </p:txBody>
      </p:sp>
    </p:spTree>
    <p:extLst>
      <p:ext uri="{BB962C8B-B14F-4D97-AF65-F5344CB8AC3E}">
        <p14:creationId xmlns:p14="http://schemas.microsoft.com/office/powerpoint/2010/main" val="170515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More specifically, Spark is a general-purpose analytics programming platform that consists of four libraries: SQL, Streaming, Machine Learning, and Graph Analytics.  These libraries may be used separately or combined seamlessly.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232327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Even though Spark is very fast, it uses a batch paradigm to process data on clusters of machines.  </a:t>
            </a:r>
          </a:p>
          <a:p>
            <a:pPr marL="158750" indent="0">
              <a:buNone/>
            </a:pPr>
            <a:endParaRPr lang="en-US" dirty="0"/>
          </a:p>
          <a:p>
            <a:pPr marL="158750" indent="0">
              <a:buNone/>
            </a:pPr>
            <a:r>
              <a:rPr lang="en-US" dirty="0"/>
              <a:t>&lt;CLICK&gt; Clients make a request for compute resources to the Spark Master node.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12518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master node assigns workers on the cluster.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704201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12"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5"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7"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ue Section Header">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9"/>
            <a:ext cx="8229600" cy="6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Arial"/>
              <a:buNone/>
              <a:defRPr sz="3200" b="0"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1800"/>
            </a:lvl2pPr>
            <a:lvl3pPr lvl="2" indent="0" rtl="0">
              <a:spcBef>
                <a:spcPts val="0"/>
              </a:spcBef>
              <a:buSzPct val="100000"/>
              <a:buFont typeface="Arial"/>
              <a:buNone/>
              <a:defRPr sz="1800"/>
            </a:lvl3pPr>
            <a:lvl4pPr lvl="3" indent="0" rtl="0">
              <a:spcBef>
                <a:spcPts val="0"/>
              </a:spcBef>
              <a:buSzPct val="100000"/>
              <a:buFont typeface="Arial"/>
              <a:buNone/>
              <a:defRPr sz="1800"/>
            </a:lvl4pPr>
            <a:lvl5pPr lvl="4" indent="0" rtl="0">
              <a:spcBef>
                <a:spcPts val="0"/>
              </a:spcBef>
              <a:buSzPct val="100000"/>
              <a:buFont typeface="Arial"/>
              <a:buNone/>
              <a:defRPr sz="1800"/>
            </a:lvl5pPr>
            <a:lvl6pPr lvl="5" indent="0" rtl="0">
              <a:spcBef>
                <a:spcPts val="0"/>
              </a:spcBef>
              <a:buSzPct val="100000"/>
              <a:buFont typeface="Arial"/>
              <a:buNone/>
              <a:defRPr sz="1800"/>
            </a:lvl6pPr>
            <a:lvl7pPr lvl="6" indent="0" rtl="0">
              <a:spcBef>
                <a:spcPts val="0"/>
              </a:spcBef>
              <a:buSzPct val="100000"/>
              <a:buFont typeface="Arial"/>
              <a:buNone/>
              <a:defRPr sz="1800"/>
            </a:lvl7pPr>
            <a:lvl8pPr lvl="7" indent="0" rtl="0">
              <a:spcBef>
                <a:spcPts val="0"/>
              </a:spcBef>
              <a:buSzPct val="100000"/>
              <a:buFont typeface="Arial"/>
              <a:buNone/>
              <a:defRPr sz="1800"/>
            </a:lvl8pPr>
            <a:lvl9pPr lvl="8" indent="0" rtl="0">
              <a:spcBef>
                <a:spcPts val="0"/>
              </a:spcBef>
              <a:buSzPct val="100000"/>
              <a:buFont typeface="Arial"/>
              <a:buNone/>
              <a:defRPr sz="1800"/>
            </a:lvl9pPr>
          </a:lstStyle>
          <a:p>
            <a:endParaRPr/>
          </a:p>
        </p:txBody>
      </p:sp>
      <p:cxnSp>
        <p:nvCxnSpPr>
          <p:cNvPr id="504" name="Shape 504"/>
          <p:cNvCxnSpPr/>
          <p:nvPr/>
        </p:nvCxnSpPr>
        <p:spPr>
          <a:xfrm>
            <a:off x="457200" y="920750"/>
            <a:ext cx="8229600" cy="0"/>
          </a:xfrm>
          <a:prstGeom prst="straightConnector1">
            <a:avLst/>
          </a:prstGeom>
          <a:noFill/>
          <a:ln w="12700" cap="flat" cmpd="sng">
            <a:solidFill>
              <a:schemeClr val="accent1"/>
            </a:solidFill>
            <a:prstDash val="solid"/>
            <a:round/>
            <a:headEnd type="oval" w="sm" len="sm"/>
            <a:tailEnd type="oval" w="sm" len="sm"/>
          </a:ln>
        </p:spPr>
      </p:cxnSp>
      <p:sp>
        <p:nvSpPr>
          <p:cNvPr id="505" name="Shape 505"/>
          <p:cNvSpPr txBox="1">
            <a:spLocks noGrp="1"/>
          </p:cNvSpPr>
          <p:nvPr>
            <p:ph type="body" idx="1"/>
          </p:nvPr>
        </p:nvSpPr>
        <p:spPr>
          <a:xfrm>
            <a:off x="457200" y="1120775"/>
            <a:ext cx="8229600" cy="3517800"/>
          </a:xfrm>
          <a:prstGeom prst="rect">
            <a:avLst/>
          </a:prstGeom>
          <a:noFill/>
          <a:ln>
            <a:noFill/>
          </a:ln>
        </p:spPr>
        <p:txBody>
          <a:bodyPr wrap="square" lIns="91425" tIns="91425" rIns="91425" bIns="91425" anchor="t" anchorCtr="0"/>
          <a:lstStyle>
            <a:lvl1pPr marL="0" marR="0" lvl="0" indent="8889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0794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2pPr>
            <a:lvl3pPr marL="1142972" marR="0" lvl="2"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3pPr>
            <a:lvl4pPr marL="1600160" marR="0" lvl="3"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4pPr>
            <a:lvl5pPr marL="2057348" marR="0" lvl="4"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5pPr>
            <a:lvl6pPr marL="2514537"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6" name="Shape 506"/>
          <p:cNvSpPr txBox="1">
            <a:spLocks noGrp="1"/>
          </p:cNvSpPr>
          <p:nvPr>
            <p:ph type="ftr" idx="11"/>
          </p:nvPr>
        </p:nvSpPr>
        <p:spPr>
          <a:xfrm>
            <a:off x="317520" y="4784541"/>
            <a:ext cx="1371600" cy="274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a:p>
        </p:txBody>
      </p:sp>
      <p:sp>
        <p:nvSpPr>
          <p:cNvPr id="507" name="Shape 507"/>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indent="-9525">
              <a:buClr>
                <a:srgbClr val="BFBFBF"/>
              </a:buClr>
              <a:buSzPct val="25000"/>
            </a:pPr>
            <a:fld id="{00000000-1234-1234-1234-123412341234}" type="slidenum">
              <a:rPr lang="en" smtClean="0"/>
              <a:pPr indent="-9525">
                <a:buClr>
                  <a:srgbClr val="BFBFBF"/>
                </a:buClr>
                <a:buSzPct val="25000"/>
              </a:pPr>
              <a:t>‹#›</a:t>
            </a:fld>
            <a:endParaRPr lang="en"/>
          </a:p>
        </p:txBody>
      </p:sp>
      <p:sp>
        <p:nvSpPr>
          <p:cNvPr id="508" name="Shape 508"/>
          <p:cNvSpPr txBox="1">
            <a:spLocks noGrp="1"/>
          </p:cNvSpPr>
          <p:nvPr>
            <p:ph type="dt" idx="10"/>
          </p:nvPr>
        </p:nvSpPr>
        <p:spPr>
          <a:xfrm>
            <a:off x="1689120" y="4784541"/>
            <a:ext cx="762900" cy="2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3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Quote Style</a:t>
            </a:r>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br>
              <a:rPr lang="en-US" dirty="0"/>
            </a:br>
            <a:br>
              <a:rPr lang="en-US" dirty="0"/>
            </a:br>
            <a:r>
              <a:rPr lang="en-US" dirty="0"/>
              <a:t>—Source</a:t>
            </a:r>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768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1"/>
            <a:ext cx="3505200" cy="2743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dirty="0"/>
          </a:p>
        </p:txBody>
      </p:sp>
      <p:sp>
        <p:nvSpPr>
          <p:cNvPr id="39" name="Shape 39"/>
          <p:cNvSpPr txBox="1">
            <a:spLocks noGrp="1"/>
          </p:cNvSpPr>
          <p:nvPr>
            <p:ph type="sldNum" idx="12"/>
          </p:nvPr>
        </p:nvSpPr>
        <p:spPr>
          <a:xfrm>
            <a:off x="6767914" y="5002221"/>
            <a:ext cx="1981199" cy="274319"/>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20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Text and Chart Slide">
    <p:spTree>
      <p:nvGrpSpPr>
        <p:cNvPr id="1" name=""/>
        <p:cNvGrpSpPr/>
        <p:nvPr/>
      </p:nvGrpSpPr>
      <p:grpSpPr>
        <a:xfrm>
          <a:off x="0" y="0"/>
          <a:ext cx="0" cy="0"/>
          <a:chOff x="0" y="0"/>
          <a:chExt cx="0" cy="0"/>
        </a:xfrm>
      </p:grpSpPr>
      <p:sp>
        <p:nvSpPr>
          <p:cNvPr id="13" name="Rectangle 12"/>
          <p:cNvSpPr/>
          <p:nvPr userDrawn="1"/>
        </p:nvSpPr>
        <p:spPr>
          <a:xfrm>
            <a:off x="0" y="0"/>
            <a:ext cx="36576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14" name="Picture 13" descr="line-dot-pattern@2x.png"/>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a:stretch/>
        </p:blipFill>
        <p:spPr>
          <a:xfrm rot="10800000">
            <a:off x="1" y="1770171"/>
            <a:ext cx="3654126" cy="3373329"/>
          </a:xfrm>
          <a:prstGeom prst="rect">
            <a:avLst/>
          </a:prstGeom>
        </p:spPr>
      </p:pic>
      <p:cxnSp>
        <p:nvCxnSpPr>
          <p:cNvPr id="16" name="Straight Connector 15"/>
          <p:cNvCxnSpPr/>
          <p:nvPr userDrawn="1"/>
        </p:nvCxnSpPr>
        <p:spPr>
          <a:xfrm>
            <a:off x="457200" y="1657350"/>
            <a:ext cx="2743200" cy="0"/>
          </a:xfrm>
          <a:prstGeom prst="line">
            <a:avLst/>
          </a:prstGeom>
          <a:ln w="12700" cap="rnd"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5" hasCustomPrompt="1"/>
          </p:nvPr>
        </p:nvSpPr>
        <p:spPr>
          <a:xfrm>
            <a:off x="4114800" y="209550"/>
            <a:ext cx="4800600" cy="4428887"/>
          </a:xfrm>
          <a:prstGeom prst="rect">
            <a:avLst/>
          </a:prstGeom>
        </p:spPr>
        <p:txBody>
          <a:bodyPr/>
          <a:lstStyle>
            <a:lvl1pPr marL="342900" indent="-342900">
              <a:buClr>
                <a:schemeClr val="accent1"/>
              </a:buClr>
              <a:buFont typeface="Arial"/>
              <a:buChar char="•"/>
              <a:defRPr sz="1400" b="0" i="0">
                <a:solidFill>
                  <a:schemeClr val="tx1"/>
                </a:solidFill>
                <a:latin typeface="Arial" charset="0"/>
                <a:ea typeface="Arial" charset="0"/>
                <a:cs typeface="Arial" charset="0"/>
              </a:defRPr>
            </a:lvl1pPr>
            <a:lvl2pPr marL="742950" indent="-285750">
              <a:buClr>
                <a:schemeClr val="accent1"/>
              </a:buClr>
              <a:buFont typeface="Arial"/>
              <a:buChar char="•"/>
              <a:defRPr sz="1400" b="0" i="0">
                <a:solidFill>
                  <a:schemeClr val="tx1"/>
                </a:solidFill>
                <a:latin typeface="Arial" charset="0"/>
                <a:ea typeface="Arial" charset="0"/>
                <a:cs typeface="Arial" charset="0"/>
              </a:defRPr>
            </a:lvl2pPr>
            <a:lvl3pPr marL="1143000" indent="-228600">
              <a:buClr>
                <a:schemeClr val="accent1"/>
              </a:buClr>
              <a:buFont typeface="Arial"/>
              <a:buChar char="•"/>
              <a:defRPr sz="1400" b="0" i="0">
                <a:solidFill>
                  <a:schemeClr val="tx1"/>
                </a:solidFill>
                <a:latin typeface="Arial" charset="0"/>
                <a:ea typeface="Arial" charset="0"/>
                <a:cs typeface="Arial" charset="0"/>
              </a:defRPr>
            </a:lvl3pPr>
            <a:lvl4pPr marL="1600200" indent="-228600">
              <a:buClr>
                <a:schemeClr val="accent1"/>
              </a:buClr>
              <a:buFont typeface="Arial"/>
              <a:buChar char="•"/>
              <a:defRPr sz="1400" b="0" i="0">
                <a:solidFill>
                  <a:schemeClr val="tx1"/>
                </a:solidFill>
                <a:latin typeface="Arial" charset="0"/>
                <a:ea typeface="Arial" charset="0"/>
                <a:cs typeface="Arial" charset="0"/>
              </a:defRPr>
            </a:lvl4pPr>
            <a:lvl5pPr marL="2057400" indent="-228600">
              <a:buClr>
                <a:schemeClr val="accent1"/>
              </a:buClr>
              <a:buFont typeface="Arial"/>
              <a:buChar char="•"/>
              <a:defRPr sz="1400" b="0" i="0">
                <a:solidFill>
                  <a:schemeClr val="tx1"/>
                </a:solidFill>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6"/>
          </p:nvPr>
        </p:nvSpPr>
        <p:spPr/>
        <p:txBody>
          <a:bodyPr/>
          <a:lstStyle/>
          <a:p>
            <a:r>
              <a:rPr lang="de-DE"/>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7"/>
          </p:nvPr>
        </p:nvSpPr>
        <p:spPr/>
        <p:txBody>
          <a:bodyPr/>
          <a:lstStyle/>
          <a:p>
            <a:fld id="{5A6FB346-E907-314D-8DE1-ECD2B2B6AA1B}" type="slidenum">
              <a:rPr lang="en-US" smtClean="0"/>
              <a:pPr/>
              <a:t>‹#›</a:t>
            </a:fld>
            <a:endParaRPr lang="en-US"/>
          </a:p>
        </p:txBody>
      </p:sp>
      <p:sp>
        <p:nvSpPr>
          <p:cNvPr id="10" name="Text Placeholder 10"/>
          <p:cNvSpPr>
            <a:spLocks noGrp="1"/>
          </p:cNvSpPr>
          <p:nvPr>
            <p:ph type="body" sz="quarter" idx="13" hasCustomPrompt="1"/>
          </p:nvPr>
        </p:nvSpPr>
        <p:spPr>
          <a:xfrm>
            <a:off x="457200" y="209550"/>
            <a:ext cx="2743200" cy="1371600"/>
          </a:xfrm>
          <a:prstGeom prst="rect">
            <a:avLst/>
          </a:prstGeom>
        </p:spPr>
        <p:txBody>
          <a:bodyPr anchor="b" anchorCtr="0">
            <a:noAutofit/>
          </a:bodyPr>
          <a:lstStyle>
            <a:lvl1pPr marL="0" indent="0" algn="l">
              <a:lnSpc>
                <a:spcPct val="80000"/>
              </a:lnSpc>
              <a:buNone/>
              <a:defRPr sz="3600" b="0" i="0">
                <a:solidFill>
                  <a:schemeClr val="bg1"/>
                </a:solidFill>
                <a:latin typeface="Arial" charset="0"/>
                <a:ea typeface="Arial" charset="0"/>
                <a:cs typeface="Arial" charset="0"/>
              </a:defRPr>
            </a:lvl1pPr>
          </a:lstStyle>
          <a:p>
            <a:pPr lvl="0"/>
            <a:r>
              <a:rPr lang="en-US" dirty="0"/>
              <a:t>Click to edit Title text style</a:t>
            </a:r>
          </a:p>
        </p:txBody>
      </p:sp>
      <p:sp>
        <p:nvSpPr>
          <p:cNvPr id="11" name="Text Placeholder 14"/>
          <p:cNvSpPr>
            <a:spLocks noGrp="1"/>
          </p:cNvSpPr>
          <p:nvPr>
            <p:ph type="body" sz="quarter" idx="14" hasCustomPrompt="1"/>
          </p:nvPr>
        </p:nvSpPr>
        <p:spPr>
          <a:xfrm>
            <a:off x="457200" y="1809750"/>
            <a:ext cx="2743200" cy="914400"/>
          </a:xfrm>
          <a:prstGeom prst="rect">
            <a:avLst/>
          </a:prstGeom>
        </p:spPr>
        <p:txBody>
          <a:bodyPr/>
          <a:lstStyle>
            <a:lvl1pPr marL="0" indent="0">
              <a:buNone/>
              <a:defRPr sz="2000" b="0" i="0" baseline="0">
                <a:solidFill>
                  <a:schemeClr val="bg1"/>
                </a:solidFill>
                <a:latin typeface="Arial" charset="0"/>
                <a:ea typeface="Arial" charset="0"/>
                <a:cs typeface="Arial" charset="0"/>
              </a:defRPr>
            </a:lvl1pPr>
            <a:lvl2pPr>
              <a:defRPr b="0" i="0">
                <a:solidFill>
                  <a:schemeClr val="bg1"/>
                </a:solidFill>
                <a:latin typeface="Helvetica Neue"/>
                <a:cs typeface="Helvetica Neue"/>
              </a:defRPr>
            </a:lvl2pPr>
            <a:lvl3pPr>
              <a:defRPr b="0" i="0">
                <a:solidFill>
                  <a:schemeClr val="bg1"/>
                </a:solidFill>
                <a:latin typeface="Helvetica Neue"/>
                <a:cs typeface="Helvetica Neue"/>
              </a:defRPr>
            </a:lvl3pPr>
            <a:lvl4pPr>
              <a:defRPr b="0" i="0">
                <a:solidFill>
                  <a:schemeClr val="bg1"/>
                </a:solidFill>
                <a:latin typeface="Helvetica Neue"/>
                <a:cs typeface="Helvetica Neue"/>
              </a:defRPr>
            </a:lvl4pPr>
            <a:lvl5pPr>
              <a:defRPr b="0" i="0">
                <a:solidFill>
                  <a:schemeClr val="bg1"/>
                </a:solidFill>
                <a:latin typeface="Helvetica Neue"/>
                <a:cs typeface="Helvetica Neue"/>
              </a:defRPr>
            </a:lvl5pPr>
          </a:lstStyle>
          <a:p>
            <a:pPr lvl="0"/>
            <a:r>
              <a:rPr lang="en-US" dirty="0"/>
              <a:t>Click to edit Sub title text style</a:t>
            </a:r>
          </a:p>
        </p:txBody>
      </p:sp>
    </p:spTree>
    <p:extLst>
      <p:ext uri="{BB962C8B-B14F-4D97-AF65-F5344CB8AC3E}">
        <p14:creationId xmlns:p14="http://schemas.microsoft.com/office/powerpoint/2010/main" val="5895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1">
  <p:cSld name="1_Title Slide 1">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2" name="Shape 162"/>
          <p:cNvSpPr txBox="1">
            <a:spLocks noGrp="1"/>
          </p:cNvSpPr>
          <p:nvPr>
            <p:ph type="body" idx="1"/>
          </p:nvPr>
        </p:nvSpPr>
        <p:spPr>
          <a:xfrm>
            <a:off x="457200" y="3015512"/>
            <a:ext cx="3409500" cy="118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title"/>
          </p:nvPr>
        </p:nvSpPr>
        <p:spPr>
          <a:xfrm>
            <a:off x="457200" y="1702021"/>
            <a:ext cx="3409500" cy="12990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lt1"/>
              </a:buClr>
              <a:buSzPts val="1400"/>
              <a:buFont typeface="Arial"/>
              <a:buNone/>
              <a:defRPr sz="3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4" name="Shape 164"/>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165" name="Shape 165"/>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6" name="Shape 1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5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457200" y="4769146"/>
            <a:ext cx="6864585"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7" name="Shape 74" descr="line-dot-pattern@2x.png"/>
          <p:cNvPicPr preferRelativeResize="0"/>
          <p:nvPr userDrawn="1"/>
        </p:nvPicPr>
        <p:blipFill rotWithShape="1">
          <a:blip r:embed="rId4" cstate="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endParaRPr lang="en-US"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tx1"/>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47472" y="4790122"/>
            <a:ext cx="7564863" cy="274637"/>
          </a:xfrm>
          <a:prstGeom prst="rect">
            <a:avLst/>
          </a:prstGeom>
        </p:spPr>
        <p:txBody>
          <a:bodyPr lIns="0" rIns="0" anchor="b"/>
          <a:lstStyle>
            <a:lvl1pPr algn="ctr">
              <a:defRPr kumimoji="0" lang="en-US" sz="600" kern="1200" spc="0" normalizeH="0" baseline="0">
                <a:ln>
                  <a:noFill/>
                </a:ln>
                <a:solidFill>
                  <a:schemeClr val="tx1"/>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5"/>
        <p:cNvGrpSpPr/>
        <p:nvPr/>
      </p:nvGrpSpPr>
      <p:grpSpPr>
        <a:xfrm>
          <a:off x="0" y="0"/>
          <a:ext cx="0" cy="0"/>
          <a:chOff x="0" y="0"/>
          <a:chExt cx="0" cy="0"/>
        </a:xfrm>
      </p:grpSpPr>
      <p:sp>
        <p:nvSpPr>
          <p:cNvPr id="26" name="Shape 26"/>
          <p:cNvSpPr/>
          <p:nvPr/>
        </p:nvSpPr>
        <p:spPr>
          <a:xfrm rot="10800000" flipH="1">
            <a:off x="-1" y="-6"/>
            <a:ext cx="9144001" cy="866491"/>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Shape 27"/>
          <p:cNvSpPr txBox="1">
            <a:spLocks noGrp="1"/>
          </p:cNvSpPr>
          <p:nvPr>
            <p:ph type="title"/>
          </p:nvPr>
        </p:nvSpPr>
        <p:spPr>
          <a:xfrm>
            <a:off x="457200" y="270472"/>
            <a:ext cx="6726195"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 name="Shape 28"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29" name="Shape 29"/>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 name="Shape 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17524" y="4709160"/>
            <a:ext cx="2496312" cy="402710"/>
          </a:xfrm>
          <a:prstGeom prst="rect">
            <a:avLst/>
          </a:prstGeom>
          <a:noFill/>
          <a:ln>
            <a:noFill/>
          </a:ln>
        </p:spPr>
      </p:pic>
      <p:pic>
        <p:nvPicPr>
          <p:cNvPr id="33" name="Shape 33"/>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505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range 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205979"/>
            <a:ext cx="8229600" cy="689371"/>
          </a:xfrm>
          <a:prstGeom prst="rect">
            <a:avLst/>
          </a:prstGeom>
        </p:spPr>
        <p:txBody>
          <a:bodyPr>
            <a:normAutofit/>
          </a:bodyPr>
          <a:lstStyle>
            <a:lvl1pPr algn="l">
              <a:lnSpc>
                <a:spcPct val="80000"/>
              </a:lnSpc>
              <a:defRPr sz="3600" b="0" i="0" baseline="0">
                <a:solidFill>
                  <a:schemeClr val="accent1"/>
                </a:solidFill>
                <a:latin typeface="Arial" charset="0"/>
                <a:ea typeface="Arial" charset="0"/>
                <a:cs typeface="Arial" charset="0"/>
              </a:defRPr>
            </a:lvl1pPr>
          </a:lstStyle>
          <a:p>
            <a:r>
              <a:rPr lang="en-US" dirty="0"/>
              <a:t>Click to edit Title text</a:t>
            </a:r>
          </a:p>
        </p:txBody>
      </p:sp>
      <p:cxnSp>
        <p:nvCxnSpPr>
          <p:cNvPr id="9" name="Straight Connector 8"/>
          <p:cNvCxnSpPr/>
          <p:nvPr userDrawn="1"/>
        </p:nvCxnSpPr>
        <p:spPr>
          <a:xfrm>
            <a:off x="457200" y="920750"/>
            <a:ext cx="8229600" cy="0"/>
          </a:xfrm>
          <a:prstGeom prst="line">
            <a:avLst/>
          </a:prstGeom>
          <a:ln w="12700" cmpd="sng">
            <a:solidFill>
              <a:schemeClr val="accent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0" name="Content Placeholder 23"/>
          <p:cNvSpPr>
            <a:spLocks noGrp="1"/>
          </p:cNvSpPr>
          <p:nvPr>
            <p:ph sz="quarter" idx="10" hasCustomPrompt="1"/>
          </p:nvPr>
        </p:nvSpPr>
        <p:spPr>
          <a:xfrm>
            <a:off x="457200" y="1120775"/>
            <a:ext cx="8229600" cy="3517662"/>
          </a:xfrm>
          <a:prstGeom prst="rect">
            <a:avLst/>
          </a:prstGeom>
        </p:spPr>
        <p:txBody>
          <a:bodyPr vert="horz"/>
          <a:lstStyle>
            <a:lvl1pPr marL="0" indent="0">
              <a:buNone/>
              <a:defRPr sz="1600" b="0" i="0" baseline="0">
                <a:latin typeface="Arial" charset="0"/>
                <a:ea typeface="Arial" charset="0"/>
                <a:cs typeface="Arial" charset="0"/>
              </a:defRPr>
            </a:lvl1pPr>
            <a:lvl2pPr>
              <a:defRPr sz="1400" b="0" i="0">
                <a:latin typeface="Helvetica Neue Light"/>
                <a:cs typeface="Helvetica Neue Light"/>
              </a:defRPr>
            </a:lvl2pPr>
            <a:lvl3pPr>
              <a:defRPr sz="1400" b="0" i="0">
                <a:latin typeface="Helvetica Neue Light"/>
                <a:cs typeface="Helvetica Neue Light"/>
              </a:defRPr>
            </a:lvl3pPr>
            <a:lvl4pPr>
              <a:defRPr sz="1400" b="0" i="0">
                <a:latin typeface="Helvetica Neue Light"/>
                <a:cs typeface="Helvetica Neue Light"/>
              </a:defRPr>
            </a:lvl4pPr>
            <a:lvl5pPr>
              <a:defRPr sz="1400" b="0" i="0">
                <a:latin typeface="Helvetica Neue Light"/>
                <a:cs typeface="Helvetica Neue Light"/>
              </a:defRPr>
            </a:lvl5pPr>
          </a:lstStyle>
          <a:p>
            <a:pPr lvl="0"/>
            <a:r>
              <a:rPr lang="en-US" dirty="0"/>
              <a:t>Click to edit edit text / insert an image / create a chart, </a:t>
            </a:r>
            <a:r>
              <a:rPr lang="en-US" dirty="0" err="1"/>
              <a:t>etc</a:t>
            </a:r>
            <a:endParaRPr lang="en-US" dirty="0"/>
          </a:p>
        </p:txBody>
      </p:sp>
      <p:sp>
        <p:nvSpPr>
          <p:cNvPr id="13" name="Footer Placeholder 12"/>
          <p:cNvSpPr>
            <a:spLocks noGrp="1"/>
          </p:cNvSpPr>
          <p:nvPr>
            <p:ph type="ftr" sz="quarter" idx="11"/>
          </p:nvPr>
        </p:nvSpPr>
        <p:spPr>
          <a:xfrm>
            <a:off x="457200" y="4790122"/>
            <a:ext cx="7455135" cy="274637"/>
          </a:xfrm>
        </p:spPr>
        <p:txBody>
          <a:bodyPr/>
          <a:lstStyle/>
          <a:p>
            <a:r>
              <a:rPr lang="de-DE"/>
              <a:t>© 2018 </a:t>
            </a:r>
            <a:r>
              <a:rPr lang="de-DE" dirty="0" err="1"/>
              <a:t>DataStax</a:t>
            </a:r>
            <a:r>
              <a:rPr lang="de-DE" dirty="0"/>
              <a:t>, All </a:t>
            </a:r>
            <a:r>
              <a:rPr lang="de-DE" dirty="0" err="1"/>
              <a:t>Rights</a:t>
            </a:r>
            <a:r>
              <a:rPr lang="de-DE" dirty="0"/>
              <a:t> </a:t>
            </a:r>
            <a:r>
              <a:rPr lang="de-DE" dirty="0" err="1"/>
              <a:t>Reserved</a:t>
            </a:r>
            <a:r>
              <a:rPr lang="de-DE" dirty="0"/>
              <a:t>. </a:t>
            </a:r>
            <a:r>
              <a:rPr lang="de-DE" dirty="0" err="1"/>
              <a:t>DataStax</a:t>
            </a:r>
            <a:r>
              <a:rPr lang="de-DE" dirty="0"/>
              <a:t> </a:t>
            </a:r>
            <a:r>
              <a:rPr lang="de-DE" dirty="0" err="1"/>
              <a:t>is</a:t>
            </a:r>
            <a:r>
              <a:rPr lang="de-DE" dirty="0"/>
              <a:t> a registered </a:t>
            </a:r>
            <a:r>
              <a:rPr lang="de-DE" dirty="0" err="1"/>
              <a:t>trademark</a:t>
            </a:r>
            <a:r>
              <a:rPr lang="de-DE" dirty="0"/>
              <a:t> </a:t>
            </a:r>
            <a:r>
              <a:rPr lang="de-DE" dirty="0" err="1"/>
              <a:t>of</a:t>
            </a:r>
            <a:r>
              <a:rPr lang="de-DE" dirty="0"/>
              <a:t> </a:t>
            </a:r>
            <a:r>
              <a:rPr lang="de-DE" dirty="0" err="1"/>
              <a:t>DataStax</a:t>
            </a:r>
            <a:r>
              <a:rPr lang="de-DE" dirty="0"/>
              <a:t>, Inc. </a:t>
            </a:r>
            <a:r>
              <a:rPr lang="de-DE" dirty="0" err="1"/>
              <a:t>and</a:t>
            </a:r>
            <a:r>
              <a:rPr lang="de-DE" dirty="0"/>
              <a:t> </a:t>
            </a:r>
            <a:r>
              <a:rPr lang="de-DE" dirty="0" err="1"/>
              <a:t>its</a:t>
            </a:r>
            <a:r>
              <a:rPr lang="de-DE" dirty="0"/>
              <a:t> </a:t>
            </a:r>
            <a:r>
              <a:rPr lang="de-DE" dirty="0" err="1"/>
              <a:t>subsidiaries</a:t>
            </a:r>
            <a:r>
              <a:rPr lang="de-DE" dirty="0"/>
              <a:t> in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 Apache Cassandra, Apache, Spark, </a:t>
            </a:r>
            <a:r>
              <a:rPr lang="de-DE" dirty="0" err="1"/>
              <a:t>and</a:t>
            </a:r>
            <a:r>
              <a:rPr lang="de-DE" dirty="0"/>
              <a:t> Cassandra </a:t>
            </a:r>
            <a:r>
              <a:rPr lang="de-DE" dirty="0" err="1"/>
              <a:t>are</a:t>
            </a:r>
            <a:r>
              <a:rPr lang="de-DE" dirty="0"/>
              <a:t> </a:t>
            </a:r>
            <a:r>
              <a:rPr lang="de-DE" dirty="0" err="1"/>
              <a:t>trademarks</a:t>
            </a:r>
            <a:r>
              <a:rPr lang="de-DE" dirty="0"/>
              <a:t> </a:t>
            </a:r>
            <a:r>
              <a:rPr lang="de-DE" dirty="0" err="1"/>
              <a:t>of</a:t>
            </a:r>
            <a:r>
              <a:rPr lang="de-DE" dirty="0"/>
              <a:t> </a:t>
            </a:r>
            <a:r>
              <a:rPr lang="de-DE" dirty="0" err="1"/>
              <a:t>the</a:t>
            </a:r>
            <a:r>
              <a:rPr lang="de-DE" dirty="0"/>
              <a:t> Apache Software </a:t>
            </a:r>
            <a:r>
              <a:rPr lang="de-DE" dirty="0" err="1"/>
              <a:t>Foundation</a:t>
            </a:r>
            <a:r>
              <a:rPr lang="de-DE" dirty="0"/>
              <a:t> </a:t>
            </a:r>
            <a:r>
              <a:rPr lang="de-DE" dirty="0" err="1"/>
              <a:t>or</a:t>
            </a:r>
            <a:r>
              <a:rPr lang="de-DE" dirty="0"/>
              <a:t> </a:t>
            </a:r>
            <a:r>
              <a:rPr lang="de-DE" dirty="0" err="1"/>
              <a:t>its</a:t>
            </a:r>
            <a:r>
              <a:rPr lang="de-DE" dirty="0"/>
              <a:t> </a:t>
            </a:r>
            <a:r>
              <a:rPr lang="de-DE" dirty="0" err="1"/>
              <a:t>subsidiaries</a:t>
            </a:r>
            <a:r>
              <a:rPr lang="de-DE" dirty="0"/>
              <a:t> in Canada,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a:t>
            </a:r>
            <a:endParaRPr lang="en-US" dirty="0"/>
          </a:p>
        </p:txBody>
      </p:sp>
      <p:sp>
        <p:nvSpPr>
          <p:cNvPr id="14" name="Slide Number Placeholder 13"/>
          <p:cNvSpPr>
            <a:spLocks noGrp="1"/>
          </p:cNvSpPr>
          <p:nvPr>
            <p:ph type="sldNum" sz="quarter" idx="12"/>
          </p:nvPr>
        </p:nvSpPr>
        <p:spPr/>
        <p:txBody>
          <a:bodyPr/>
          <a:lstStyle/>
          <a:p>
            <a:fld id="{5A6FB346-E907-314D-8DE1-ECD2B2B6AA1B}" type="slidenum">
              <a:rPr lang="en-US" smtClean="0"/>
              <a:pPr/>
              <a:t>‹#›</a:t>
            </a:fld>
            <a:endParaRPr lang="en-US"/>
          </a:p>
        </p:txBody>
      </p:sp>
    </p:spTree>
    <p:extLst>
      <p:ext uri="{BB962C8B-B14F-4D97-AF65-F5344CB8AC3E}">
        <p14:creationId xmlns:p14="http://schemas.microsoft.com/office/powerpoint/2010/main" val="36492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6"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7"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5" r:id="rId3"/>
    <p:sldLayoutId id="2147483696" r:id="rId4"/>
    <p:sldLayoutId id="2147483710" r:id="rId5"/>
    <p:sldLayoutId id="2147483705" r:id="rId6"/>
    <p:sldLayoutId id="2147483698" r:id="rId7"/>
    <p:sldLayoutId id="2147483711" r:id="rId8"/>
    <p:sldLayoutId id="2147483717" r:id="rId9"/>
    <p:sldLayoutId id="2147483724" r:id="rId10"/>
    <p:sldLayoutId id="2147483728" r:id="rId11"/>
    <p:sldLayoutId id="2147483729" r:id="rId12"/>
    <p:sldLayoutId id="2147483730" r:id="rId13"/>
    <p:sldLayoutId id="214748373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datastax.com/en/dse/6.7/dse-admin/datastax_enterprise/analytics/analyticsOverview.html"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hyperlink" Target="https://www.udemy.com/" TargetMode="External"/><Relationship Id="rId4" Type="http://schemas.openxmlformats.org/officeDocument/2006/relationships/hyperlink" Target="https://academy.datastax.com/resources/getting-started-apache-spark"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83764" y="1334611"/>
            <a:ext cx="3913094" cy="1524667"/>
          </a:xfrm>
          <a:prstGeom prst="rect">
            <a:avLst/>
          </a:prstGeom>
          <a:noFill/>
          <a:ln>
            <a:noFill/>
          </a:ln>
        </p:spPr>
        <p:txBody>
          <a:bodyPr spcFirstLastPara="1" wrap="square" lIns="0" tIns="91425" rIns="91425" bIns="91425" anchor="ctr" anchorCtr="0">
            <a:normAutofit/>
          </a:bodyPr>
          <a:lstStyle/>
          <a:p>
            <a:pPr lvl="0">
              <a:lnSpc>
                <a:spcPct val="100000"/>
              </a:lnSpc>
              <a:buSzPts val="3600"/>
            </a:pPr>
            <a:r>
              <a:rPr lang="en-US" sz="4900" dirty="0">
                <a:latin typeface="Calibri" panose="020F0502020204030204" pitchFamily="34" charset="0"/>
                <a:cs typeface="Calibri" panose="020F0502020204030204" pitchFamily="34" charset="0"/>
              </a:rPr>
              <a:t>DataStax</a:t>
            </a:r>
            <a:r>
              <a:rPr lang="en-US" dirty="0"/>
              <a:t> </a:t>
            </a:r>
            <a:br>
              <a:rPr lang="en-US" dirty="0"/>
            </a:br>
            <a:r>
              <a:rPr lang="en-US" dirty="0">
                <a:latin typeface="Calibri" panose="020F0502020204030204" pitchFamily="34" charset="0"/>
                <a:cs typeface="Calibri" panose="020F0502020204030204" pitchFamily="34" charset="0"/>
              </a:rPr>
              <a:t>Spark-SQL Intro</a:t>
            </a:r>
            <a:endParaRPr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193" name="Shape 193"/>
          <p:cNvSpPr txBox="1">
            <a:spLocks noGrp="1"/>
          </p:cNvSpPr>
          <p:nvPr>
            <p:ph type="sldNum" idx="12"/>
          </p:nvPr>
        </p:nvSpPr>
        <p:spPr>
          <a:xfrm>
            <a:off x="99060" y="4789170"/>
            <a:ext cx="289560" cy="274637"/>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
              <a:t>1</a:t>
            </a:fld>
            <a:endParaRPr/>
          </a:p>
        </p:txBody>
      </p:sp>
      <p:sp>
        <p:nvSpPr>
          <p:cNvPr id="194" name="Shape 194"/>
          <p:cNvSpPr txBox="1">
            <a:spLocks noGrp="1"/>
          </p:cNvSpPr>
          <p:nvPr>
            <p:ph type="dt" idx="10"/>
          </p:nvPr>
        </p:nvSpPr>
        <p:spPr>
          <a:xfrm>
            <a:off x="474791" y="4790122"/>
            <a:ext cx="2057400" cy="274637"/>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 DataStax, All Rights Reserved.</a:t>
            </a:r>
            <a:endParaRPr sz="600" b="0" i="0" u="none" strike="noStrike" cap="none">
              <a:solidFill>
                <a:schemeClr val="lt1"/>
              </a:solidFill>
              <a:latin typeface="Arial"/>
              <a:ea typeface="Arial"/>
              <a:cs typeface="Arial"/>
              <a:sym typeface="Arial"/>
            </a:endParaRPr>
          </a:p>
        </p:txBody>
      </p:sp>
      <p:sp>
        <p:nvSpPr>
          <p:cNvPr id="195" name="Shape 195"/>
          <p:cNvSpPr txBox="1">
            <a:spLocks noGrp="1"/>
          </p:cNvSpPr>
          <p:nvPr>
            <p:ph type="ftr" idx="11"/>
          </p:nvPr>
        </p:nvSpPr>
        <p:spPr>
          <a:xfrm>
            <a:off x="3028950" y="4789169"/>
            <a:ext cx="3086100" cy="274637"/>
          </a:xfrm>
          <a:prstGeom prst="rect">
            <a:avLst/>
          </a:prstGeom>
          <a:noFill/>
          <a:ln>
            <a:noFill/>
          </a:ln>
        </p:spPr>
        <p:txBody>
          <a:bodyPr spcFirstLastPara="1" wrap="square" lIns="0" tIns="45700" rIns="0" bIns="45700" anchor="b" anchorCtr="0">
            <a:noAutofit/>
          </a:bodyPr>
          <a:lstStyle/>
          <a:p>
            <a:pPr marL="0" marR="0" lvl="0" indent="0" algn="ctr"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Confidential</a:t>
            </a:r>
            <a:endParaRPr sz="600" b="0" i="0" u="none" strike="noStrike" cap="none">
              <a:solidFill>
                <a:schemeClr val="lt1"/>
              </a:solidFill>
              <a:latin typeface="Arial"/>
              <a:ea typeface="Arial"/>
              <a:cs typeface="Arial"/>
              <a:sym typeface="Arial"/>
            </a:endParaRPr>
          </a:p>
        </p:txBody>
      </p:sp>
      <p:sp>
        <p:nvSpPr>
          <p:cNvPr id="7" name="Date Placeholder 5">
            <a:extLst>
              <a:ext uri="{FF2B5EF4-FFF2-40B4-BE49-F238E27FC236}">
                <a16:creationId xmlns:a16="http://schemas.microsoft.com/office/drawing/2014/main" id="{D8DFEDD4-614C-467C-9DC0-B48AEE38DC64}"/>
              </a:ext>
            </a:extLst>
          </p:cNvPr>
          <p:cNvSpPr txBox="1">
            <a:spLocks/>
          </p:cNvSpPr>
          <p:nvPr/>
        </p:nvSpPr>
        <p:spPr>
          <a:xfrm>
            <a:off x="347472" y="4790122"/>
            <a:ext cx="58368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600" kern="1200" dirty="0">
                <a:solidFill>
                  <a:srgbClr val="BFBFBF"/>
                </a:solidFill>
                <a:latin typeface="Arial" charset="0"/>
                <a:cs typeface="Arial" charset="0"/>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sz="600" kern="1200" dirty="0">
              <a:solidFill>
                <a:srgbClr val="BFBFBF"/>
              </a:solidFill>
              <a:latin typeface="Arial" charset="0"/>
              <a:cs typeface="Arial" charset="0"/>
            </a:endParaRPr>
          </a:p>
        </p:txBody>
      </p:sp>
    </p:spTree>
    <p:extLst>
      <p:ext uri="{BB962C8B-B14F-4D97-AF65-F5344CB8AC3E}">
        <p14:creationId xmlns:p14="http://schemas.microsoft.com/office/powerpoint/2010/main" val="40144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10</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8668" y="1992026"/>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668052" y="1892437"/>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215496"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11</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97612"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2892144" y="2055397"/>
            <a:ext cx="693030"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2174232" y="208255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7578439"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BE9594-8E7F-421E-9425-A83A4B7CB5D7}"/>
              </a:ext>
            </a:extLst>
          </p:cNvPr>
          <p:cNvSpPr/>
          <p:nvPr/>
        </p:nvSpPr>
        <p:spPr>
          <a:xfrm>
            <a:off x="2864986" y="2594023"/>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BC2C-8D75-43A2-BEB2-8B9F93560A36}"/>
              </a:ext>
            </a:extLst>
          </p:cNvPr>
          <p:cNvSpPr/>
          <p:nvPr/>
        </p:nvSpPr>
        <p:spPr>
          <a:xfrm>
            <a:off x="2883094" y="3146208"/>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3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Why is Spark important in DSE?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12</a:t>
            </a:fld>
            <a:endParaRPr lang="en-US" dirty="0"/>
          </a:p>
        </p:txBody>
      </p:sp>
      <p:grpSp>
        <p:nvGrpSpPr>
          <p:cNvPr id="6" name="Group 5">
            <a:extLst>
              <a:ext uri="{FF2B5EF4-FFF2-40B4-BE49-F238E27FC236}">
                <a16:creationId xmlns:a16="http://schemas.microsoft.com/office/drawing/2014/main" id="{2B67E2FF-A191-475E-B510-7F44676B5D8E}"/>
              </a:ext>
            </a:extLst>
          </p:cNvPr>
          <p:cNvGrpSpPr/>
          <p:nvPr/>
        </p:nvGrpSpPr>
        <p:grpSpPr>
          <a:xfrm>
            <a:off x="388839" y="1045030"/>
            <a:ext cx="8570743" cy="3687946"/>
            <a:chOff x="438539" y="1261492"/>
            <a:chExt cx="11444957" cy="4924705"/>
          </a:xfrm>
        </p:grpSpPr>
        <p:sp>
          <p:nvSpPr>
            <p:cNvPr id="10" name="Rectangle 9">
              <a:extLst>
                <a:ext uri="{FF2B5EF4-FFF2-40B4-BE49-F238E27FC236}">
                  <a16:creationId xmlns:a16="http://schemas.microsoft.com/office/drawing/2014/main" id="{C319FB8A-FD62-416E-A6F6-C247CD714B89}"/>
                </a:ext>
              </a:extLst>
            </p:cNvPr>
            <p:cNvSpPr/>
            <p:nvPr/>
          </p:nvSpPr>
          <p:spPr>
            <a:xfrm>
              <a:off x="1212980" y="1261494"/>
              <a:ext cx="7931020" cy="3926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400" b="1" dirty="0">
                  <a:solidFill>
                    <a:schemeClr val="bg1"/>
                  </a:solidFill>
                </a:rPr>
                <a:t>Spark</a:t>
              </a:r>
            </a:p>
          </p:txBody>
        </p:sp>
        <p:sp>
          <p:nvSpPr>
            <p:cNvPr id="11" name="Google Shape;565;p68">
              <a:extLst>
                <a:ext uri="{FF2B5EF4-FFF2-40B4-BE49-F238E27FC236}">
                  <a16:creationId xmlns:a16="http://schemas.microsoft.com/office/drawing/2014/main" id="{B20DA731-CE2F-4954-86D8-E18533CB2527}"/>
                </a:ext>
              </a:extLst>
            </p:cNvPr>
            <p:cNvSpPr/>
            <p:nvPr/>
          </p:nvSpPr>
          <p:spPr>
            <a:xfrm rot="1160164">
              <a:off x="1844200" y="2331230"/>
              <a:ext cx="6750052" cy="1693538"/>
            </a:xfrm>
            <a:prstGeom prst="rightArrow">
              <a:avLst>
                <a:gd name="adj1" fmla="val 50000"/>
                <a:gd name="adj2" fmla="val 50000"/>
              </a:avLst>
            </a:prstGeom>
            <a:solidFill>
              <a:schemeClr val="accent2"/>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566;p68">
              <a:extLst>
                <a:ext uri="{FF2B5EF4-FFF2-40B4-BE49-F238E27FC236}">
                  <a16:creationId xmlns:a16="http://schemas.microsoft.com/office/drawing/2014/main" id="{FD007FA1-A35F-4C89-A841-894A1ADCAC6F}"/>
                </a:ext>
              </a:extLst>
            </p:cNvPr>
            <p:cNvSpPr txBox="1"/>
            <p:nvPr/>
          </p:nvSpPr>
          <p:spPr>
            <a:xfrm>
              <a:off x="1358949" y="1449905"/>
              <a:ext cx="159885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Batch</a:t>
              </a:r>
            </a:p>
            <a:p>
              <a:pPr marL="425450" lvl="0" indent="-285750" algn="l" rtl="0">
                <a:spcBef>
                  <a:spcPts val="0"/>
                </a:spcBef>
                <a:spcAft>
                  <a:spcPts val="0"/>
                </a:spcAft>
                <a:buSzPts val="1400"/>
                <a:buFont typeface="Arial" panose="020B0604020202020204" pitchFamily="34" charset="0"/>
                <a:buChar char="•"/>
              </a:pPr>
              <a:r>
                <a:rPr lang="en-US" sz="1100" dirty="0"/>
                <a:t>ETL</a:t>
              </a:r>
              <a:endParaRPr sz="1100" dirty="0"/>
            </a:p>
          </p:txBody>
        </p:sp>
        <p:sp>
          <p:nvSpPr>
            <p:cNvPr id="13" name="Google Shape;567;p68">
              <a:extLst>
                <a:ext uri="{FF2B5EF4-FFF2-40B4-BE49-F238E27FC236}">
                  <a16:creationId xmlns:a16="http://schemas.microsoft.com/office/drawing/2014/main" id="{186A2A96-39C6-45E8-9BF1-F52D2FC5BA44}"/>
                </a:ext>
              </a:extLst>
            </p:cNvPr>
            <p:cNvSpPr txBox="1"/>
            <p:nvPr/>
          </p:nvSpPr>
          <p:spPr>
            <a:xfrm>
              <a:off x="2582538" y="2297968"/>
              <a:ext cx="2345700"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Periodic Batch</a:t>
              </a:r>
            </a:p>
            <a:p>
              <a:pPr marL="425450" lvl="0" indent="-285750" algn="l" rtl="0">
                <a:spcBef>
                  <a:spcPts val="0"/>
                </a:spcBef>
                <a:spcAft>
                  <a:spcPts val="0"/>
                </a:spcAft>
                <a:buSzPts val="1400"/>
                <a:buFont typeface="Arial" panose="020B0604020202020204" pitchFamily="34" charset="0"/>
                <a:buChar char="•"/>
              </a:pPr>
              <a:r>
                <a:rPr lang="en-US" sz="1100" dirty="0"/>
                <a:t>Hourly roll-ups</a:t>
              </a:r>
              <a:endParaRPr sz="1100" dirty="0"/>
            </a:p>
          </p:txBody>
        </p:sp>
        <p:sp>
          <p:nvSpPr>
            <p:cNvPr id="14" name="Google Shape;568;p68">
              <a:extLst>
                <a:ext uri="{FF2B5EF4-FFF2-40B4-BE49-F238E27FC236}">
                  <a16:creationId xmlns:a16="http://schemas.microsoft.com/office/drawing/2014/main" id="{2324A634-9351-4785-8549-087C4BCC0AB3}"/>
                </a:ext>
              </a:extLst>
            </p:cNvPr>
            <p:cNvSpPr txBox="1"/>
            <p:nvPr/>
          </p:nvSpPr>
          <p:spPr>
            <a:xfrm>
              <a:off x="4265447" y="3090730"/>
              <a:ext cx="262054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Interactive</a:t>
              </a:r>
            </a:p>
            <a:p>
              <a:pPr marL="425450" lvl="0" indent="-285750" algn="l" rtl="0">
                <a:spcBef>
                  <a:spcPts val="0"/>
                </a:spcBef>
                <a:spcAft>
                  <a:spcPts val="0"/>
                </a:spcAft>
                <a:buSzPts val="1400"/>
                <a:buFont typeface="Arial" panose="020B0604020202020204" pitchFamily="34" charset="0"/>
                <a:buChar char="•"/>
              </a:pPr>
              <a:r>
                <a:rPr lang="en-US" sz="1100" dirty="0"/>
                <a:t>Business Intelligence</a:t>
              </a:r>
              <a:endParaRPr sz="1100" dirty="0"/>
            </a:p>
          </p:txBody>
        </p:sp>
        <p:sp>
          <p:nvSpPr>
            <p:cNvPr id="15" name="Google Shape;569;p68">
              <a:extLst>
                <a:ext uri="{FF2B5EF4-FFF2-40B4-BE49-F238E27FC236}">
                  <a16:creationId xmlns:a16="http://schemas.microsoft.com/office/drawing/2014/main" id="{0AAA7648-F2AB-45D6-BB87-E871085D5C9E}"/>
                </a:ext>
              </a:extLst>
            </p:cNvPr>
            <p:cNvSpPr txBox="1"/>
            <p:nvPr/>
          </p:nvSpPr>
          <p:spPr>
            <a:xfrm>
              <a:off x="6282546" y="3883493"/>
              <a:ext cx="2401703"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Streaming</a:t>
              </a:r>
            </a:p>
            <a:p>
              <a:pPr marL="425450" lvl="0" indent="-285750" algn="l" rtl="0">
                <a:spcBef>
                  <a:spcPts val="0"/>
                </a:spcBef>
                <a:spcAft>
                  <a:spcPts val="0"/>
                </a:spcAft>
                <a:buSzPts val="1400"/>
                <a:buFont typeface="Arial" panose="020B0604020202020204" pitchFamily="34" charset="0"/>
                <a:buChar char="•"/>
              </a:pPr>
              <a:r>
                <a:rPr lang="en-US" sz="1100" dirty="0"/>
                <a:t>Filtering, roll-ups</a:t>
              </a:r>
              <a:endParaRPr sz="1100" dirty="0"/>
            </a:p>
          </p:txBody>
        </p:sp>
        <p:pic>
          <p:nvPicPr>
            <p:cNvPr id="16" name="Picture 2" descr="Image result for cassandra database">
              <a:extLst>
                <a:ext uri="{FF2B5EF4-FFF2-40B4-BE49-F238E27FC236}">
                  <a16:creationId xmlns:a16="http://schemas.microsoft.com/office/drawing/2014/main" id="{21EF6A8F-EFBB-4B82-8939-03C40A221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513"/>
            <a:stretch/>
          </p:blipFill>
          <p:spPr bwMode="auto">
            <a:xfrm>
              <a:off x="9253356" y="4907892"/>
              <a:ext cx="2630140" cy="1278305"/>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73055171-EEC5-4BE7-B8EF-5BE75F8CE480}"/>
                </a:ext>
              </a:extLst>
            </p:cNvPr>
            <p:cNvSpPr/>
            <p:nvPr/>
          </p:nvSpPr>
          <p:spPr>
            <a:xfrm rot="10800000">
              <a:off x="438539" y="1261492"/>
              <a:ext cx="576814" cy="4924703"/>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Time</a:t>
              </a:r>
            </a:p>
          </p:txBody>
        </p:sp>
      </p:grpSp>
    </p:spTree>
    <p:extLst>
      <p:ext uri="{BB962C8B-B14F-4D97-AF65-F5344CB8AC3E}">
        <p14:creationId xmlns:p14="http://schemas.microsoft.com/office/powerpoint/2010/main" val="370515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A Robust DSE Architecture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13</a:t>
            </a:fld>
            <a:endParaRPr lang="en-US" dirty="0"/>
          </a:p>
        </p:txBody>
      </p:sp>
      <p:pic>
        <p:nvPicPr>
          <p:cNvPr id="6" name="Google Shape;1154;p115">
            <a:extLst>
              <a:ext uri="{FF2B5EF4-FFF2-40B4-BE49-F238E27FC236}">
                <a16:creationId xmlns:a16="http://schemas.microsoft.com/office/drawing/2014/main" id="{66AA40FA-42FD-4AFD-B03B-E1DB25D914B7}"/>
              </a:ext>
            </a:extLst>
          </p:cNvPr>
          <p:cNvPicPr preferRelativeResize="0"/>
          <p:nvPr/>
        </p:nvPicPr>
        <p:blipFill rotWithShape="1">
          <a:blip r:embed="rId3">
            <a:alphaModFix/>
          </a:blip>
          <a:srcRect/>
          <a:stretch/>
        </p:blipFill>
        <p:spPr>
          <a:xfrm>
            <a:off x="243810" y="1100132"/>
            <a:ext cx="8377231" cy="3581936"/>
          </a:xfrm>
          <a:prstGeom prst="rect">
            <a:avLst/>
          </a:prstGeom>
          <a:noFill/>
          <a:ln>
            <a:noFill/>
          </a:ln>
        </p:spPr>
      </p:pic>
    </p:spTree>
    <p:extLst>
      <p:ext uri="{BB962C8B-B14F-4D97-AF65-F5344CB8AC3E}">
        <p14:creationId xmlns:p14="http://schemas.microsoft.com/office/powerpoint/2010/main" val="9042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Spark-SQL vs </a:t>
            </a:r>
            <a:r>
              <a:rPr lang="en-US" sz="4000" b="1" dirty="0" err="1">
                <a:latin typeface="Calibri" panose="020F0502020204030204" pitchFamily="34" charset="0"/>
                <a:cs typeface="Calibri" panose="020F0502020204030204" pitchFamily="34" charset="0"/>
              </a:rPr>
              <a:t>AlwaysOnSQL</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14</a:t>
            </a:fld>
            <a:endParaRPr lang="en-US" dirty="0"/>
          </a:p>
        </p:txBody>
      </p:sp>
      <p:sp>
        <p:nvSpPr>
          <p:cNvPr id="6" name="TextBox 5">
            <a:extLst>
              <a:ext uri="{FF2B5EF4-FFF2-40B4-BE49-F238E27FC236}">
                <a16:creationId xmlns:a16="http://schemas.microsoft.com/office/drawing/2014/main" id="{8672C117-21EA-4BB2-A13A-D1FDA2AF6F12}"/>
              </a:ext>
            </a:extLst>
          </p:cNvPr>
          <p:cNvSpPr txBox="1"/>
          <p:nvPr/>
        </p:nvSpPr>
        <p:spPr>
          <a:xfrm>
            <a:off x="243811" y="941076"/>
            <a:ext cx="3932774" cy="2585323"/>
          </a:xfrm>
          <a:prstGeom prst="rect">
            <a:avLst/>
          </a:prstGeom>
          <a:noFill/>
        </p:spPr>
        <p:txBody>
          <a:bodyPr wrap="square" rtlCol="0">
            <a:spAutoFit/>
          </a:bodyPr>
          <a:lstStyle/>
          <a:p>
            <a:r>
              <a:rPr lang="en-US" sz="1800" b="1" dirty="0" err="1">
                <a:latin typeface="Calibri" panose="020F0502020204030204" pitchFamily="34" charset="0"/>
                <a:cs typeface="Calibri" panose="020F0502020204030204" pitchFamily="34" charset="0"/>
              </a:rPr>
              <a:t>AlwaysOnSQL</a:t>
            </a:r>
            <a:r>
              <a:rPr lang="en-US" sz="1800" b="1"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JDBC/ODBC programming</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Allows access by commonly-used data visualization tools (Excel, Tableau, etc.)</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Pre-allocated spark resources actively listen for new work</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 good choice for doing any SQL work against Cassandra</a:t>
            </a:r>
          </a:p>
        </p:txBody>
      </p:sp>
      <p:sp>
        <p:nvSpPr>
          <p:cNvPr id="7" name="TextBox 6">
            <a:extLst>
              <a:ext uri="{FF2B5EF4-FFF2-40B4-BE49-F238E27FC236}">
                <a16:creationId xmlns:a16="http://schemas.microsoft.com/office/drawing/2014/main" id="{586586D7-04C3-478E-A2F9-C3CE392E7A39}"/>
              </a:ext>
            </a:extLst>
          </p:cNvPr>
          <p:cNvSpPr txBox="1"/>
          <p:nvPr/>
        </p:nvSpPr>
        <p:spPr>
          <a:xfrm>
            <a:off x="4811692" y="937561"/>
            <a:ext cx="3932774" cy="2585323"/>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Spark-SQL…</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Spark-SQL API programming</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Greater flexibility to view Cassandra along with other data as a single database</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Fine-grained control of resources per job</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 good choice if you want greater control and flexibility</a:t>
            </a:r>
          </a:p>
        </p:txBody>
      </p:sp>
    </p:spTree>
    <p:extLst>
      <p:ext uri="{BB962C8B-B14F-4D97-AF65-F5344CB8AC3E}">
        <p14:creationId xmlns:p14="http://schemas.microsoft.com/office/powerpoint/2010/main" val="125135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15</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908026666"/>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4290003436"/>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1547892694"/>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620780"/>
            <a:ext cx="2478894"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9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err="1">
                <a:latin typeface="Calibri" panose="020F0502020204030204" pitchFamily="34" charset="0"/>
                <a:cs typeface="Calibri" panose="020F0502020204030204" pitchFamily="34" charset="0"/>
              </a:rPr>
              <a:t>RightVest</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16</a:t>
            </a:fld>
            <a:endParaRPr lang="en-US" dirty="0"/>
          </a:p>
        </p:txBody>
      </p:sp>
      <p:sp>
        <p:nvSpPr>
          <p:cNvPr id="8" name="TextBox 7">
            <a:extLst>
              <a:ext uri="{FF2B5EF4-FFF2-40B4-BE49-F238E27FC236}">
                <a16:creationId xmlns:a16="http://schemas.microsoft.com/office/drawing/2014/main" id="{E660BAA2-DCA0-41C4-936C-FCB40BDD6191}"/>
              </a:ext>
            </a:extLst>
          </p:cNvPr>
          <p:cNvSpPr txBox="1"/>
          <p:nvPr/>
        </p:nvSpPr>
        <p:spPr>
          <a:xfrm>
            <a:off x="243810" y="941076"/>
            <a:ext cx="8712621"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Ethical Investing has traditionally been difficult and costly…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Each investor has a different set of ethical concerns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It is difficult to verify that investment vehicles actually live up to their ethical claims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Until  now, it has only been available to very wealthy clients</a:t>
            </a:r>
          </a:p>
        </p:txBody>
      </p:sp>
      <p:sp>
        <p:nvSpPr>
          <p:cNvPr id="11" name="Content Placeholder 2">
            <a:extLst>
              <a:ext uri="{FF2B5EF4-FFF2-40B4-BE49-F238E27FC236}">
                <a16:creationId xmlns:a16="http://schemas.microsoft.com/office/drawing/2014/main" id="{3F37E765-A4E4-40F0-AB0A-C555FF476293}"/>
              </a:ext>
            </a:extLst>
          </p:cNvPr>
          <p:cNvSpPr txBox="1">
            <a:spLocks/>
          </p:cNvSpPr>
          <p:nvPr/>
        </p:nvSpPr>
        <p:spPr>
          <a:xfrm>
            <a:off x="243810" y="2307991"/>
            <a:ext cx="8575852" cy="1349609"/>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err="1">
                <a:latin typeface="Calibri" panose="020F0502020204030204" pitchFamily="34" charset="0"/>
                <a:cs typeface="Calibri" panose="020F0502020204030204" pitchFamily="34" charset="0"/>
              </a:rPr>
              <a:t>RightVest</a:t>
            </a:r>
            <a:r>
              <a:rPr lang="en-US" sz="1800" b="1" dirty="0">
                <a:latin typeface="Calibri" panose="020F0502020204030204" pitchFamily="34" charset="0"/>
                <a:cs typeface="Calibri" panose="020F0502020204030204" pitchFamily="34" charset="0"/>
              </a:rPr>
              <a:t> uses automation to make Ethical </a:t>
            </a:r>
            <a:r>
              <a:rPr lang="en-US" sz="1800" b="1" dirty="0" err="1">
                <a:latin typeface="Calibri" panose="020F0502020204030204" pitchFamily="34" charset="0"/>
                <a:cs typeface="Calibri" panose="020F0502020204030204" pitchFamily="34" charset="0"/>
              </a:rPr>
              <a:t>Investings</a:t>
            </a:r>
            <a:r>
              <a:rPr lang="en-US" sz="1800" b="1" dirty="0">
                <a:latin typeface="Calibri" panose="020F0502020204030204" pitchFamily="34" charset="0"/>
                <a:cs typeface="Calibri" panose="020F0502020204030204" pitchFamily="34" charset="0"/>
              </a:rPr>
              <a:t> available to the small investor…</a:t>
            </a:r>
          </a:p>
          <a:p>
            <a:r>
              <a:rPr lang="en-US" sz="1800" dirty="0">
                <a:latin typeface="Calibri" panose="020F0502020204030204" pitchFamily="34" charset="0"/>
                <a:cs typeface="Calibri" panose="020F0502020204030204" pitchFamily="34" charset="0"/>
              </a:rPr>
              <a:t>They built </a:t>
            </a:r>
            <a:r>
              <a:rPr lang="en-US" sz="1800" b="1" i="1" dirty="0" err="1">
                <a:latin typeface="Calibri" panose="020F0502020204030204" pitchFamily="34" charset="0"/>
                <a:cs typeface="Calibri" panose="020F0502020204030204" pitchFamily="34" charset="0"/>
              </a:rPr>
              <a:t>Etho</a:t>
            </a:r>
            <a:r>
              <a:rPr lang="en-US" sz="1800" b="1" i="1" dirty="0">
                <a:latin typeface="Calibri" panose="020F0502020204030204" pitchFamily="34" charset="0"/>
                <a:cs typeface="Calibri" panose="020F0502020204030204" pitchFamily="34" charset="0"/>
              </a:rPr>
              <a:t>-Tron</a:t>
            </a:r>
            <a:r>
              <a:rPr lang="en-US" sz="1800" dirty="0">
                <a:latin typeface="Calibri" panose="020F0502020204030204" pitchFamily="34" charset="0"/>
                <a:cs typeface="Calibri" panose="020F0502020204030204" pitchFamily="34" charset="0"/>
              </a:rPr>
              <a:t>, which uses machine learning to…</a:t>
            </a:r>
          </a:p>
          <a:p>
            <a:pPr lvl="1"/>
            <a:r>
              <a:rPr lang="en-US" sz="1800" dirty="0">
                <a:latin typeface="Calibri" panose="020F0502020204030204" pitchFamily="34" charset="0"/>
                <a:cs typeface="Calibri" panose="020F0502020204030204" pitchFamily="34" charset="0"/>
              </a:rPr>
              <a:t>Ingest a wide range of news feeds, social media, etc.</a:t>
            </a:r>
          </a:p>
          <a:p>
            <a:pPr lvl="1"/>
            <a:r>
              <a:rPr lang="en-US" sz="1800" dirty="0">
                <a:latin typeface="Calibri" panose="020F0502020204030204" pitchFamily="34" charset="0"/>
                <a:cs typeface="Calibri" panose="020F0502020204030204" pitchFamily="34" charset="0"/>
              </a:rPr>
              <a:t>Continually monitor and update ethical ratings across 11 different areas of concern</a:t>
            </a:r>
          </a:p>
        </p:txBody>
      </p:sp>
      <p:sp>
        <p:nvSpPr>
          <p:cNvPr id="12" name="Content Placeholder 2">
            <a:extLst>
              <a:ext uri="{FF2B5EF4-FFF2-40B4-BE49-F238E27FC236}">
                <a16:creationId xmlns:a16="http://schemas.microsoft.com/office/drawing/2014/main" id="{108B5E62-0D10-40E4-936A-D04267ECB440}"/>
              </a:ext>
            </a:extLst>
          </p:cNvPr>
          <p:cNvSpPr txBox="1">
            <a:spLocks/>
          </p:cNvSpPr>
          <p:nvPr/>
        </p:nvSpPr>
        <p:spPr>
          <a:xfrm>
            <a:off x="232091" y="3953123"/>
            <a:ext cx="8575852" cy="96344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a:latin typeface="Calibri" panose="020F0502020204030204" pitchFamily="34" charset="0"/>
                <a:cs typeface="Calibri" panose="020F0502020204030204" pitchFamily="34" charset="0"/>
              </a:rPr>
              <a:t>Investors build and maintain portfolios based on their personal choices</a:t>
            </a:r>
          </a:p>
          <a:p>
            <a:r>
              <a:rPr lang="en-US" sz="1800" dirty="0">
                <a:latin typeface="Calibri" panose="020F0502020204030204" pitchFamily="34" charset="0"/>
                <a:cs typeface="Calibri" panose="020F0502020204030204" pitchFamily="34" charset="0"/>
              </a:rPr>
              <a:t>As ratings change, investors can monitor and manage their investments</a:t>
            </a:r>
          </a:p>
        </p:txBody>
      </p:sp>
    </p:spTree>
    <p:extLst>
      <p:ext uri="{BB962C8B-B14F-4D97-AF65-F5344CB8AC3E}">
        <p14:creationId xmlns:p14="http://schemas.microsoft.com/office/powerpoint/2010/main" val="28393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17</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384158494"/>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855864213"/>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3711534446"/>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991963"/>
            <a:ext cx="247889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4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Notebooks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18</a:t>
            </a:fld>
            <a:endParaRPr lang="en-US" dirty="0"/>
          </a:p>
        </p:txBody>
      </p:sp>
      <p:pic>
        <p:nvPicPr>
          <p:cNvPr id="4" name="Picture 3">
            <a:extLst>
              <a:ext uri="{FF2B5EF4-FFF2-40B4-BE49-F238E27FC236}">
                <a16:creationId xmlns:a16="http://schemas.microsoft.com/office/drawing/2014/main" id="{34E7E1B6-939E-412C-BBF5-1277AE0A8CD2}"/>
              </a:ext>
            </a:extLst>
          </p:cNvPr>
          <p:cNvPicPr>
            <a:picLocks noChangeAspect="1"/>
          </p:cNvPicPr>
          <p:nvPr/>
        </p:nvPicPr>
        <p:blipFill>
          <a:blip r:embed="rId3"/>
          <a:stretch>
            <a:fillRect/>
          </a:stretch>
        </p:blipFill>
        <p:spPr>
          <a:xfrm>
            <a:off x="243810" y="964454"/>
            <a:ext cx="8221362" cy="3635239"/>
          </a:xfrm>
          <a:prstGeom prst="rect">
            <a:avLst/>
          </a:prstGeom>
        </p:spPr>
      </p:pic>
    </p:spTree>
    <p:extLst>
      <p:ext uri="{BB962C8B-B14F-4D97-AF65-F5344CB8AC3E}">
        <p14:creationId xmlns:p14="http://schemas.microsoft.com/office/powerpoint/2010/main" val="22823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0109CF-00AA-4767-AA5B-036FFDE59675}"/>
              </a:ext>
            </a:extLst>
          </p:cNvPr>
          <p:cNvPicPr>
            <a:picLocks noChangeAspect="1"/>
          </p:cNvPicPr>
          <p:nvPr/>
        </p:nvPicPr>
        <p:blipFill>
          <a:blip r:embed="rId3"/>
          <a:stretch>
            <a:fillRect/>
          </a:stretch>
        </p:blipFill>
        <p:spPr>
          <a:xfrm>
            <a:off x="254794" y="935974"/>
            <a:ext cx="6842532" cy="2663961"/>
          </a:xfrm>
          <a:prstGeom prst="rect">
            <a:avLst/>
          </a:prstGeom>
          <a:effectLst>
            <a:outerShdw blurRad="50800" dist="38100" dir="13500000" algn="br" rotWithShape="0">
              <a:prstClr val="black">
                <a:alpha val="40000"/>
              </a:prstClr>
            </a:outerShdw>
          </a:effec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Notebooks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19</a:t>
            </a:fld>
            <a:endParaRPr lang="en-US" dirty="0"/>
          </a:p>
        </p:txBody>
      </p:sp>
      <p:grpSp>
        <p:nvGrpSpPr>
          <p:cNvPr id="14" name="Group 13">
            <a:extLst>
              <a:ext uri="{FF2B5EF4-FFF2-40B4-BE49-F238E27FC236}">
                <a16:creationId xmlns:a16="http://schemas.microsoft.com/office/drawing/2014/main" id="{6802E5F4-6314-452A-AAA5-DBC1DF0E9055}"/>
              </a:ext>
            </a:extLst>
          </p:cNvPr>
          <p:cNvGrpSpPr/>
          <p:nvPr/>
        </p:nvGrpSpPr>
        <p:grpSpPr>
          <a:xfrm>
            <a:off x="872788" y="1668195"/>
            <a:ext cx="7691974" cy="3120975"/>
            <a:chOff x="872788" y="1668195"/>
            <a:chExt cx="7691974" cy="3120975"/>
          </a:xfrm>
        </p:grpSpPr>
        <p:pic>
          <p:nvPicPr>
            <p:cNvPr id="13" name="Picture 12">
              <a:extLst>
                <a:ext uri="{FF2B5EF4-FFF2-40B4-BE49-F238E27FC236}">
                  <a16:creationId xmlns:a16="http://schemas.microsoft.com/office/drawing/2014/main" id="{FD2C9AD5-D1D4-4C7B-B35D-3B84BA0D1D32}"/>
                </a:ext>
              </a:extLst>
            </p:cNvPr>
            <p:cNvPicPr>
              <a:picLocks noChangeAspect="1"/>
            </p:cNvPicPr>
            <p:nvPr/>
          </p:nvPicPr>
          <p:blipFill>
            <a:blip r:embed="rId4"/>
            <a:stretch>
              <a:fillRect/>
            </a:stretch>
          </p:blipFill>
          <p:spPr>
            <a:xfrm>
              <a:off x="3237469" y="1668195"/>
              <a:ext cx="4166231" cy="3120975"/>
            </a:xfrm>
            <a:prstGeom prst="rect">
              <a:avLst/>
            </a:prstGeom>
            <a:effectLst>
              <a:outerShdw blurRad="50800" dist="38100" dir="13500000" algn="br" rotWithShape="0">
                <a:prstClr val="black">
                  <a:alpha val="40000"/>
                </a:prstClr>
              </a:outerShdw>
            </a:effectLst>
          </p:spPr>
        </p:pic>
        <p:grpSp>
          <p:nvGrpSpPr>
            <p:cNvPr id="4" name="Group 3">
              <a:extLst>
                <a:ext uri="{FF2B5EF4-FFF2-40B4-BE49-F238E27FC236}">
                  <a16:creationId xmlns:a16="http://schemas.microsoft.com/office/drawing/2014/main" id="{4D6469DE-DA38-405C-BDC6-E37F2AA82759}"/>
                </a:ext>
              </a:extLst>
            </p:cNvPr>
            <p:cNvGrpSpPr/>
            <p:nvPr/>
          </p:nvGrpSpPr>
          <p:grpSpPr>
            <a:xfrm>
              <a:off x="872788" y="2099273"/>
              <a:ext cx="7691974" cy="2268326"/>
              <a:chOff x="872788" y="2099273"/>
              <a:chExt cx="7691974" cy="2268326"/>
            </a:xfrm>
          </p:grpSpPr>
          <p:sp>
            <p:nvSpPr>
              <p:cNvPr id="2" name="Speech Bubble: Rectangle with Corners Rounded 1">
                <a:extLst>
                  <a:ext uri="{FF2B5EF4-FFF2-40B4-BE49-F238E27FC236}">
                    <a16:creationId xmlns:a16="http://schemas.microsoft.com/office/drawing/2014/main" id="{E6847F8C-CE3B-4001-913C-CD2587C8F3E9}"/>
                  </a:ext>
                </a:extLst>
              </p:cNvPr>
              <p:cNvSpPr/>
              <p:nvPr/>
            </p:nvSpPr>
            <p:spPr>
              <a:xfrm>
                <a:off x="872788" y="3702803"/>
                <a:ext cx="1617785" cy="664796"/>
              </a:xfrm>
              <a:prstGeom prst="wedgeRoundRectCallout">
                <a:avLst>
                  <a:gd name="adj1" fmla="val 146670"/>
                  <a:gd name="adj2" fmla="val -263874"/>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Enter SQL statements</a:t>
                </a:r>
              </a:p>
            </p:txBody>
          </p:sp>
          <p:sp>
            <p:nvSpPr>
              <p:cNvPr id="8" name="Speech Bubble: Rectangle with Corners Rounded 7">
                <a:extLst>
                  <a:ext uri="{FF2B5EF4-FFF2-40B4-BE49-F238E27FC236}">
                    <a16:creationId xmlns:a16="http://schemas.microsoft.com/office/drawing/2014/main" id="{CE04EE73-0716-473D-8530-162017987FC4}"/>
                  </a:ext>
                </a:extLst>
              </p:cNvPr>
              <p:cNvSpPr/>
              <p:nvPr/>
            </p:nvSpPr>
            <p:spPr>
              <a:xfrm>
                <a:off x="6946977" y="2099273"/>
                <a:ext cx="1617785" cy="664796"/>
              </a:xfrm>
              <a:prstGeom prst="wedgeRoundRectCallout">
                <a:avLst>
                  <a:gd name="adj1" fmla="val -45653"/>
                  <a:gd name="adj2" fmla="val -9890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Execute</a:t>
                </a:r>
              </a:p>
            </p:txBody>
          </p:sp>
          <p:sp>
            <p:nvSpPr>
              <p:cNvPr id="9" name="Speech Bubble: Rectangle with Corners Rounded 8">
                <a:extLst>
                  <a:ext uri="{FF2B5EF4-FFF2-40B4-BE49-F238E27FC236}">
                    <a16:creationId xmlns:a16="http://schemas.microsoft.com/office/drawing/2014/main" id="{278D0022-2A02-4641-8864-145FA8808504}"/>
                  </a:ext>
                </a:extLst>
              </p:cNvPr>
              <p:cNvSpPr/>
              <p:nvPr/>
            </p:nvSpPr>
            <p:spPr>
              <a:xfrm>
                <a:off x="6661882" y="3267537"/>
                <a:ext cx="1617785" cy="664796"/>
              </a:xfrm>
              <a:prstGeom prst="wedgeRoundRectCallout">
                <a:avLst>
                  <a:gd name="adj1" fmla="val -85776"/>
                  <a:gd name="adj2" fmla="val -34980"/>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View results</a:t>
                </a:r>
              </a:p>
            </p:txBody>
          </p:sp>
        </p:grpSp>
      </p:grpSp>
    </p:spTree>
    <p:extLst>
      <p:ext uri="{BB962C8B-B14F-4D97-AF65-F5344CB8AC3E}">
        <p14:creationId xmlns:p14="http://schemas.microsoft.com/office/powerpoint/2010/main" val="149594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045353471"/>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093885881"/>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449022309"/>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Tree>
    <p:extLst>
      <p:ext uri="{BB962C8B-B14F-4D97-AF65-F5344CB8AC3E}">
        <p14:creationId xmlns:p14="http://schemas.microsoft.com/office/powerpoint/2010/main" val="18659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20</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545671515"/>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4200498002"/>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1404118220"/>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3354100"/>
            <a:ext cx="2478892"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21</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148573184"/>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476199671"/>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4127636805"/>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5049903" y="2464229"/>
            <a:ext cx="249813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22</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22</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Going Deeper</a:t>
            </a:r>
          </a:p>
        </p:txBody>
      </p:sp>
      <p:sp>
        <p:nvSpPr>
          <p:cNvPr id="38" name="Content Placeholder 2">
            <a:extLst>
              <a:ext uri="{FF2B5EF4-FFF2-40B4-BE49-F238E27FC236}">
                <a16:creationId xmlns:a16="http://schemas.microsoft.com/office/drawing/2014/main" id="{02D8D1D8-14AE-4224-9123-7FCF26D1CCB4}"/>
              </a:ext>
            </a:extLst>
          </p:cNvPr>
          <p:cNvSpPr txBox="1">
            <a:spLocks/>
          </p:cNvSpPr>
          <p:nvPr/>
        </p:nvSpPr>
        <p:spPr>
          <a:xfrm>
            <a:off x="99060" y="1097154"/>
            <a:ext cx="8974601" cy="37629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latin typeface="Calibri" panose="020F0502020204030204" pitchFamily="34" charset="0"/>
                <a:cs typeface="Calibri" panose="020F0502020204030204" pitchFamily="34" charset="0"/>
              </a:rPr>
              <a:t>DataStax Analytics Guide: </a:t>
            </a:r>
            <a:r>
              <a:rPr lang="en-US" sz="1800" dirty="0">
                <a:hlinkClick r:id="rId3"/>
              </a:rPr>
              <a:t>https://docs.datastax.com/en/dse/6.7/dse-admin/datastax_enterprise/analytics/analyticsOverview.html</a:t>
            </a:r>
            <a:r>
              <a:rPr lang="en-US" sz="1800" dirty="0"/>
              <a:t> </a:t>
            </a:r>
            <a:endParaRPr lang="en-US" sz="1800" dirty="0">
              <a:latin typeface="Calibri" panose="020F0502020204030204" pitchFamily="34" charset="0"/>
              <a:cs typeface="Calibri" panose="020F0502020204030204" pitchFamily="34" charset="0"/>
            </a:endParaRPr>
          </a:p>
          <a:p>
            <a:pPr marL="6350" indent="0">
              <a:buNone/>
            </a:pP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DataStax Academy Course: </a:t>
            </a:r>
            <a:r>
              <a:rPr lang="en-US" sz="1800" dirty="0">
                <a:hlinkClick r:id="rId4"/>
              </a:rPr>
              <a:t>https://academy.datastax.com/resources/getting-started-apache-spark</a:t>
            </a:r>
            <a:r>
              <a:rPr lang="en-US" sz="1800" dirty="0"/>
              <a:t> </a:t>
            </a:r>
          </a:p>
          <a:p>
            <a:endParaRPr lang="en-US" sz="1800" dirty="0"/>
          </a:p>
          <a:p>
            <a:r>
              <a:rPr lang="en-US" sz="1800" dirty="0"/>
              <a:t>Udemy Course – Apache Spark for Java Developers: </a:t>
            </a:r>
            <a:r>
              <a:rPr lang="en-US" sz="1800" dirty="0">
                <a:hlinkClick r:id="rId5"/>
              </a:rPr>
              <a:t>https://www.udemy.com/</a:t>
            </a:r>
            <a:r>
              <a:rPr lang="en-US" sz="1800" dirty="0"/>
              <a:t> </a:t>
            </a:r>
          </a:p>
          <a:p>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23</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23</a:t>
            </a:fld>
            <a:endParaRPr sz="600" b="0" i="0" u="none" strike="noStrike" cap="none">
              <a:solidFill>
                <a:srgbClr val="BFBFBF"/>
              </a:solidFill>
              <a:latin typeface="Arial"/>
              <a:ea typeface="Arial"/>
              <a:cs typeface="Arial"/>
              <a:sym typeface="Arial"/>
            </a:endParaRPr>
          </a:p>
        </p:txBody>
      </p:sp>
      <p:grpSp>
        <p:nvGrpSpPr>
          <p:cNvPr id="2" name="Group 1">
            <a:extLst>
              <a:ext uri="{FF2B5EF4-FFF2-40B4-BE49-F238E27FC236}">
                <a16:creationId xmlns:a16="http://schemas.microsoft.com/office/drawing/2014/main" id="{4B96C078-A304-471E-956D-A17CF32D21F3}"/>
              </a:ext>
            </a:extLst>
          </p:cNvPr>
          <p:cNvGrpSpPr/>
          <p:nvPr/>
        </p:nvGrpSpPr>
        <p:grpSpPr>
          <a:xfrm>
            <a:off x="556050" y="1029965"/>
            <a:ext cx="7749343" cy="3120105"/>
            <a:chOff x="556050" y="1029965"/>
            <a:chExt cx="7749343" cy="3120105"/>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Discussion</a:t>
            </a:r>
          </a:p>
        </p:txBody>
      </p:sp>
    </p:spTree>
    <p:extLst>
      <p:ext uri="{BB962C8B-B14F-4D97-AF65-F5344CB8AC3E}">
        <p14:creationId xmlns:p14="http://schemas.microsoft.com/office/powerpoint/2010/main" val="42887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fld id="{B2ACA3F6-9BF3-9640-9039-906AF661142D}" type="slidenum">
              <a:rPr lang="en-US" smtClean="0"/>
              <a:pPr/>
              <a:t>24</a:t>
            </a:fld>
            <a:endParaRPr lang="en-US" dirty="0"/>
          </a:p>
        </p:txBody>
      </p:sp>
      <p:sp>
        <p:nvSpPr>
          <p:cNvPr id="6" name="Date Placeholder 5">
            <a:extLst>
              <a:ext uri="{FF2B5EF4-FFF2-40B4-BE49-F238E27FC236}">
                <a16:creationId xmlns:a16="http://schemas.microsoft.com/office/drawing/2014/main" id="{98BB0DE6-29FF-F84E-8BF1-14765C5BE203}"/>
              </a:ext>
            </a:extLst>
          </p:cNvPr>
          <p:cNvSpPr>
            <a:spLocks noGrp="1"/>
          </p:cNvSpPr>
          <p:nvPr>
            <p:ph type="dt" sz="half" idx="2"/>
          </p:nvPr>
        </p:nvSpPr>
        <p:spPr>
          <a:xfrm>
            <a:off x="347472" y="4790122"/>
            <a:ext cx="5836800" cy="274637"/>
          </a:xfrm>
        </p:spPr>
        <p:txBody>
          <a:bodyPr/>
          <a:lstStyle/>
          <a:p>
            <a:pPr lvl="0"/>
            <a:r>
              <a:rPr lang="en-US" dirty="0">
                <a:sym typeface="Arial"/>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dirty="0"/>
          </a:p>
        </p:txBody>
      </p:sp>
    </p:spTree>
    <p:extLst>
      <p:ext uri="{BB962C8B-B14F-4D97-AF65-F5344CB8AC3E}">
        <p14:creationId xmlns:p14="http://schemas.microsoft.com/office/powerpoint/2010/main" val="1328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618939645"/>
              </p:ext>
            </p:extLst>
          </p:nvPr>
        </p:nvGraphicFramePr>
        <p:xfrm>
          <a:off x="338180" y="1006573"/>
          <a:ext cx="2478893" cy="274320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924433583"/>
              </p:ext>
            </p:extLst>
          </p:nvPr>
        </p:nvGraphicFramePr>
        <p:xfrm>
          <a:off x="5069139" y="1001054"/>
          <a:ext cx="2478893" cy="2225040"/>
        </p:xfrm>
        <a:graphic>
          <a:graphicData uri="http://schemas.openxmlformats.org/drawingml/2006/table">
            <a:tbl>
              <a:tblPr firstRow="1" bandRow="1">
                <a:tableStyleId>{5C22544A-7EE6-4342-B048-85BDC9FD1C3A}</a:tableStyleId>
              </a:tblPr>
              <a:tblGrid>
                <a:gridCol w="2478893">
                  <a:extLst>
                    <a:ext uri="{9D8B030D-6E8A-4147-A177-3AD203B41FA5}">
                      <a16:colId xmlns:a16="http://schemas.microsoft.com/office/drawing/2014/main" val="1990689989"/>
                    </a:ext>
                  </a:extLst>
                </a:gridCol>
              </a:tblGrid>
              <a:tr h="370840">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Going Deeper</a:t>
                      </a:r>
                    </a:p>
                  </a:txBody>
                  <a:tcPr/>
                </a:tc>
                <a:extLst>
                  <a:ext uri="{0D108BD9-81ED-4DB2-BD59-A6C34878D82A}">
                    <a16:rowId xmlns:a16="http://schemas.microsoft.com/office/drawing/2014/main" val="3550692326"/>
                  </a:ext>
                </a:extLst>
              </a:tr>
              <a:tr h="370840">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8" name="Rectangle 7">
            <a:extLst>
              <a:ext uri="{FF2B5EF4-FFF2-40B4-BE49-F238E27FC236}">
                <a16:creationId xmlns:a16="http://schemas.microsoft.com/office/drawing/2014/main" id="{7462D937-CB0C-417B-BCA6-A869381C27E3}"/>
              </a:ext>
            </a:extLst>
          </p:cNvPr>
          <p:cNvSpPr/>
          <p:nvPr/>
        </p:nvSpPr>
        <p:spPr>
          <a:xfrm>
            <a:off x="338180" y="2249595"/>
            <a:ext cx="247889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road brush">
            <a:extLst>
              <a:ext uri="{FF2B5EF4-FFF2-40B4-BE49-F238E27FC236}">
                <a16:creationId xmlns:a16="http://schemas.microsoft.com/office/drawing/2014/main" id="{6E21D294-924F-49A1-9DF2-68C180137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928" y="1125435"/>
            <a:ext cx="4742636" cy="3556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Just Enough Internals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1266092"/>
            <a:ext cx="4208203" cy="2308324"/>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keys – C* vs SQL</a:t>
            </a:r>
          </a:p>
          <a:p>
            <a:r>
              <a:rPr lang="en-US" sz="2400" b="1" dirty="0">
                <a:latin typeface="Calibri" panose="020F0502020204030204" pitchFamily="34" charset="0"/>
                <a:cs typeface="Calibri" panose="020F0502020204030204" pitchFamily="34" charset="0"/>
              </a:rPr>
              <a:t>What is Spark?</a:t>
            </a:r>
          </a:p>
          <a:p>
            <a:r>
              <a:rPr lang="en-US" sz="2400" b="1" dirty="0">
                <a:latin typeface="Calibri" panose="020F0502020204030204" pitchFamily="34" charset="0"/>
                <a:cs typeface="Calibri" panose="020F0502020204030204" pitchFamily="34" charset="0"/>
              </a:rPr>
              <a:t>How does Spark work?</a:t>
            </a:r>
          </a:p>
          <a:p>
            <a:r>
              <a:rPr lang="en-US" sz="2400" b="1" dirty="0">
                <a:latin typeface="Calibri" panose="020F0502020204030204" pitchFamily="34" charset="0"/>
                <a:cs typeface="Calibri" panose="020F0502020204030204" pitchFamily="34" charset="0"/>
              </a:rPr>
              <a:t>Why is Spark important in DSE?</a:t>
            </a:r>
          </a:p>
          <a:p>
            <a:r>
              <a:rPr lang="en-US" sz="2400" b="1" dirty="0">
                <a:latin typeface="Calibri" panose="020F0502020204030204" pitchFamily="34" charset="0"/>
                <a:cs typeface="Calibri" panose="020F0502020204030204" pitchFamily="34" charset="0"/>
              </a:rPr>
              <a:t>How does Spark-SQL work?</a:t>
            </a:r>
          </a:p>
          <a:p>
            <a:r>
              <a:rPr lang="en-US" sz="2400" b="1" dirty="0">
                <a:latin typeface="Calibri" panose="020F0502020204030204" pitchFamily="34" charset="0"/>
                <a:cs typeface="Calibri" panose="020F0502020204030204" pitchFamily="34" charset="0"/>
              </a:rPr>
              <a:t>Why does Spark-SQL matter?</a:t>
            </a:r>
          </a:p>
        </p:txBody>
      </p:sp>
    </p:spTree>
    <p:extLst>
      <p:ext uri="{BB962C8B-B14F-4D97-AF65-F5344CB8AC3E}">
        <p14:creationId xmlns:p14="http://schemas.microsoft.com/office/powerpoint/2010/main" val="23860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Keys are different in Cassandra</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5</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2252917"/>
            <a:ext cx="2908168" cy="1200329"/>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Partition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columns</a:t>
            </a:r>
          </a:p>
        </p:txBody>
      </p:sp>
      <p:sp>
        <p:nvSpPr>
          <p:cNvPr id="6" name="Speech Bubble: Rectangle with Corners Rounded 5">
            <a:extLst>
              <a:ext uri="{FF2B5EF4-FFF2-40B4-BE49-F238E27FC236}">
                <a16:creationId xmlns:a16="http://schemas.microsoft.com/office/drawing/2014/main" id="{36846A76-F89D-444C-B3DE-83E397E41F73}"/>
              </a:ext>
            </a:extLst>
          </p:cNvPr>
          <p:cNvSpPr/>
          <p:nvPr/>
        </p:nvSpPr>
        <p:spPr>
          <a:xfrm>
            <a:off x="4331581" y="2526999"/>
            <a:ext cx="4115302" cy="510149"/>
          </a:xfrm>
          <a:prstGeom prst="wedgeRoundRectCallout">
            <a:avLst>
              <a:gd name="adj1" fmla="val -99133"/>
              <a:gd name="adj2" fmla="val 18709"/>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Hashes to a Node, used for 1-to-many Rows</a:t>
            </a:r>
          </a:p>
        </p:txBody>
      </p:sp>
      <p:sp>
        <p:nvSpPr>
          <p:cNvPr id="7" name="Speech Bubble: Rectangle with Corners Rounded 6">
            <a:extLst>
              <a:ext uri="{FF2B5EF4-FFF2-40B4-BE49-F238E27FC236}">
                <a16:creationId xmlns:a16="http://schemas.microsoft.com/office/drawing/2014/main" id="{B500B392-2614-42B1-80F4-A2D9B7590EC1}"/>
              </a:ext>
            </a:extLst>
          </p:cNvPr>
          <p:cNvSpPr/>
          <p:nvPr/>
        </p:nvSpPr>
        <p:spPr>
          <a:xfrm>
            <a:off x="4331581" y="3648120"/>
            <a:ext cx="4115302" cy="634169"/>
          </a:xfrm>
          <a:prstGeom prst="wedgeRoundRectCallout">
            <a:avLst>
              <a:gd name="adj1" fmla="val -80653"/>
              <a:gd name="adj2" fmla="val -110031"/>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Additional columns for uniqueness and sort order on each row in a Partition</a:t>
            </a:r>
          </a:p>
        </p:txBody>
      </p:sp>
      <p:sp>
        <p:nvSpPr>
          <p:cNvPr id="8" name="Speech Bubble: Rectangle with Corners Rounded 7">
            <a:extLst>
              <a:ext uri="{FF2B5EF4-FFF2-40B4-BE49-F238E27FC236}">
                <a16:creationId xmlns:a16="http://schemas.microsoft.com/office/drawing/2014/main" id="{AF4B061F-6A60-45E5-A241-9369FED76420}"/>
              </a:ext>
            </a:extLst>
          </p:cNvPr>
          <p:cNvSpPr/>
          <p:nvPr/>
        </p:nvSpPr>
        <p:spPr>
          <a:xfrm>
            <a:off x="3904559" y="1468072"/>
            <a:ext cx="4115302" cy="634169"/>
          </a:xfrm>
          <a:prstGeom prst="wedgeRoundRectCallout">
            <a:avLst>
              <a:gd name="adj1" fmla="val -99573"/>
              <a:gd name="adj2" fmla="val 108287"/>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Partition Key + Clustering Columns.  Uniquely identifies a row.</a:t>
            </a:r>
          </a:p>
        </p:txBody>
      </p:sp>
    </p:spTree>
    <p:extLst>
      <p:ext uri="{BB962C8B-B14F-4D97-AF65-F5344CB8AC3E}">
        <p14:creationId xmlns:p14="http://schemas.microsoft.com/office/powerpoint/2010/main" val="29780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6</a:t>
            </a:fld>
            <a:endParaRPr lang="en-US" dirty="0"/>
          </a:p>
        </p:txBody>
      </p:sp>
      <p:pic>
        <p:nvPicPr>
          <p:cNvPr id="4" name="Picture 3">
            <a:extLst>
              <a:ext uri="{FF2B5EF4-FFF2-40B4-BE49-F238E27FC236}">
                <a16:creationId xmlns:a16="http://schemas.microsoft.com/office/drawing/2014/main" id="{D1D45790-D957-4988-B479-5A82032BBF7C}"/>
              </a:ext>
            </a:extLst>
          </p:cNvPr>
          <p:cNvPicPr>
            <a:picLocks noChangeAspect="1"/>
          </p:cNvPicPr>
          <p:nvPr/>
        </p:nvPicPr>
        <p:blipFill>
          <a:blip r:embed="rId3"/>
          <a:stretch>
            <a:fillRect/>
          </a:stretch>
        </p:blipFill>
        <p:spPr>
          <a:xfrm>
            <a:off x="243810" y="1086849"/>
            <a:ext cx="6726195" cy="3624160"/>
          </a:xfrm>
          <a:prstGeom prst="rect">
            <a:avLst/>
          </a:prstGeom>
        </p:spPr>
      </p:pic>
      <p:sp>
        <p:nvSpPr>
          <p:cNvPr id="6" name="Rectangle 5">
            <a:extLst>
              <a:ext uri="{FF2B5EF4-FFF2-40B4-BE49-F238E27FC236}">
                <a16:creationId xmlns:a16="http://schemas.microsoft.com/office/drawing/2014/main" id="{71B5605F-36D6-442D-9C14-805E9EF31ECD}"/>
              </a:ext>
            </a:extLst>
          </p:cNvPr>
          <p:cNvSpPr/>
          <p:nvPr/>
        </p:nvSpPr>
        <p:spPr>
          <a:xfrm>
            <a:off x="1820449" y="1597745"/>
            <a:ext cx="255237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44FE180E-CD4F-4172-BB81-E936B774FA45}"/>
              </a:ext>
            </a:extLst>
          </p:cNvPr>
          <p:cNvSpPr/>
          <p:nvPr/>
        </p:nvSpPr>
        <p:spPr>
          <a:xfrm>
            <a:off x="4798337" y="950614"/>
            <a:ext cx="2552375" cy="488887"/>
          </a:xfrm>
          <a:prstGeom prst="wedgeRoundRectCallout">
            <a:avLst>
              <a:gd name="adj1" fmla="val -65526"/>
              <a:gd name="adj2" fmla="val 8101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Think… “In-memory Hadoop”</a:t>
            </a:r>
          </a:p>
        </p:txBody>
      </p:sp>
      <p:grpSp>
        <p:nvGrpSpPr>
          <p:cNvPr id="10" name="Group 9">
            <a:extLst>
              <a:ext uri="{FF2B5EF4-FFF2-40B4-BE49-F238E27FC236}">
                <a16:creationId xmlns:a16="http://schemas.microsoft.com/office/drawing/2014/main" id="{7FC5A797-348B-46DD-AC50-073B1A7A4A3D}"/>
              </a:ext>
            </a:extLst>
          </p:cNvPr>
          <p:cNvGrpSpPr/>
          <p:nvPr/>
        </p:nvGrpSpPr>
        <p:grpSpPr>
          <a:xfrm>
            <a:off x="262471" y="3711198"/>
            <a:ext cx="6391826" cy="570730"/>
            <a:chOff x="262471" y="3738720"/>
            <a:chExt cx="6391826" cy="570730"/>
          </a:xfrm>
        </p:grpSpPr>
        <p:sp>
          <p:nvSpPr>
            <p:cNvPr id="8" name="Rectangle 7">
              <a:extLst>
                <a:ext uri="{FF2B5EF4-FFF2-40B4-BE49-F238E27FC236}">
                  <a16:creationId xmlns:a16="http://schemas.microsoft.com/office/drawing/2014/main" id="{87205D5F-B377-4F96-A1EF-DD2AC3A23A4B}"/>
                </a:ext>
              </a:extLst>
            </p:cNvPr>
            <p:cNvSpPr/>
            <p:nvPr/>
          </p:nvSpPr>
          <p:spPr>
            <a:xfrm>
              <a:off x="5902859" y="3820563"/>
              <a:ext cx="751438" cy="4888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A0D39D-983B-4B91-A2AF-E4660273FB58}"/>
                </a:ext>
              </a:extLst>
            </p:cNvPr>
            <p:cNvSpPr/>
            <p:nvPr/>
          </p:nvSpPr>
          <p:spPr>
            <a:xfrm>
              <a:off x="262471" y="3738720"/>
              <a:ext cx="2144827" cy="3365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5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7</a:t>
            </a:fld>
            <a:endParaRPr lang="en-US" dirty="0"/>
          </a:p>
        </p:txBody>
      </p:sp>
      <p:pic>
        <p:nvPicPr>
          <p:cNvPr id="8" name="Google Shape;208;p24" descr="spark-stack.png">
            <a:extLst>
              <a:ext uri="{FF2B5EF4-FFF2-40B4-BE49-F238E27FC236}">
                <a16:creationId xmlns:a16="http://schemas.microsoft.com/office/drawing/2014/main" id="{4F3DF3E2-D923-40AC-AFCE-BFAF1D6DE522}"/>
              </a:ext>
            </a:extLst>
          </p:cNvPr>
          <p:cNvPicPr preferRelativeResize="0"/>
          <p:nvPr/>
        </p:nvPicPr>
        <p:blipFill>
          <a:blip r:embed="rId3">
            <a:alphaModFix/>
          </a:blip>
          <a:stretch>
            <a:fillRect/>
          </a:stretch>
        </p:blipFill>
        <p:spPr>
          <a:xfrm>
            <a:off x="388560" y="1045029"/>
            <a:ext cx="7953185" cy="3744141"/>
          </a:xfrm>
          <a:prstGeom prst="rect">
            <a:avLst/>
          </a:prstGeom>
          <a:noFill/>
          <a:ln>
            <a:noFill/>
          </a:ln>
        </p:spPr>
      </p:pic>
    </p:spTree>
    <p:extLst>
      <p:ext uri="{BB962C8B-B14F-4D97-AF65-F5344CB8AC3E}">
        <p14:creationId xmlns:p14="http://schemas.microsoft.com/office/powerpoint/2010/main" val="16778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8</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grpSp>
        <p:nvGrpSpPr>
          <p:cNvPr id="4" name="Group 3">
            <a:extLst>
              <a:ext uri="{FF2B5EF4-FFF2-40B4-BE49-F238E27FC236}">
                <a16:creationId xmlns:a16="http://schemas.microsoft.com/office/drawing/2014/main" id="{288920A4-5868-42AE-A136-2B6F9F18E1E0}"/>
              </a:ext>
            </a:extLst>
          </p:cNvPr>
          <p:cNvGrpSpPr/>
          <p:nvPr/>
        </p:nvGrpSpPr>
        <p:grpSpPr>
          <a:xfrm>
            <a:off x="498642" y="1629624"/>
            <a:ext cx="1782831" cy="2118771"/>
            <a:chOff x="498642" y="1629624"/>
            <a:chExt cx="1782831" cy="2118771"/>
          </a:xfrm>
        </p:grpSpPr>
        <p:sp>
          <p:nvSpPr>
            <p:cNvPr id="7" name="Rectangle 6">
              <a:extLst>
                <a:ext uri="{FF2B5EF4-FFF2-40B4-BE49-F238E27FC236}">
                  <a16:creationId xmlns:a16="http://schemas.microsoft.com/office/drawing/2014/main" id="{A9A5AD92-ED1A-48AA-AABE-811BBA0AC3B2}"/>
                </a:ext>
              </a:extLst>
            </p:cNvPr>
            <p:cNvSpPr/>
            <p:nvPr/>
          </p:nvSpPr>
          <p:spPr>
            <a:xfrm>
              <a:off x="498642" y="2508072"/>
              <a:ext cx="1782831" cy="47051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1566247" y="1629624"/>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16748" y="351300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6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9</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5296" y="125869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893691" y="162962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2870649" y="3513266"/>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7B828D3B-7829-A24D-A066-95EA81BF974B}" vid="{2F323A7D-445E-2649-99FF-FD740CD994E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800417-6026-474F-A66D-728324C84B57}">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DataStax 2018</Template>
  <TotalTime>9079</TotalTime>
  <Words>2464</Words>
  <Application>Microsoft Office PowerPoint</Application>
  <PresentationFormat>On-screen Show (16:9)</PresentationFormat>
  <Paragraphs>295</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.AppleSystemUIFont</vt:lpstr>
      <vt:lpstr>Arial</vt:lpstr>
      <vt:lpstr>Calibri</vt:lpstr>
      <vt:lpstr>Helvetica Neue</vt:lpstr>
      <vt:lpstr>Helvetica Neue Light</vt:lpstr>
      <vt:lpstr>HelveticaNeueLT Std Lt</vt:lpstr>
      <vt:lpstr>DataStax_Template_Widescreen</vt:lpstr>
      <vt:lpstr>DataStax  Spark-SQL Intro</vt:lpstr>
      <vt:lpstr>Agenda</vt:lpstr>
      <vt:lpstr>Agenda</vt:lpstr>
      <vt:lpstr>Just Enough Internals</vt:lpstr>
      <vt:lpstr>Keys are different in Cassandra</vt:lpstr>
      <vt:lpstr>What is Spark?</vt:lpstr>
      <vt:lpstr>What is Spark?</vt:lpstr>
      <vt:lpstr>How does Spark work?</vt:lpstr>
      <vt:lpstr>How does Spark work?</vt:lpstr>
      <vt:lpstr>How does Spark work?</vt:lpstr>
      <vt:lpstr>How does Spark work?</vt:lpstr>
      <vt:lpstr>Why is Spark important in DSE?</vt:lpstr>
      <vt:lpstr>A Robust DSE Architecture</vt:lpstr>
      <vt:lpstr>Spark-SQL vs AlwaysOnSQL</vt:lpstr>
      <vt:lpstr>Agenda</vt:lpstr>
      <vt:lpstr>RightVest</vt:lpstr>
      <vt:lpstr>Agenda</vt:lpstr>
      <vt:lpstr>DSE Cluster and Notebooks</vt:lpstr>
      <vt:lpstr>DSE Cluster and Notebooks</vt:lpstr>
      <vt:lpstr>Agenda</vt:lpstr>
      <vt:lpstr>Agenda</vt:lpstr>
      <vt:lpstr>Going Deeper</vt:lpstr>
      <vt:lpstr>Discussion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Elizabeth Fullerton</dc:creator>
  <cp:keywords/>
  <dc:description/>
  <cp:lastModifiedBy>Bill Kellett</cp:lastModifiedBy>
  <cp:revision>526</cp:revision>
  <dcterms:created xsi:type="dcterms:W3CDTF">2018-04-13T01:46:04Z</dcterms:created>
  <dcterms:modified xsi:type="dcterms:W3CDTF">2019-06-24T15:07:13Z</dcterms:modified>
  <cp:category/>
</cp:coreProperties>
</file>